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9" r:id="rId2"/>
    <p:sldId id="258" r:id="rId3"/>
    <p:sldId id="261" r:id="rId4"/>
    <p:sldId id="262" r:id="rId5"/>
    <p:sldId id="263" r:id="rId6"/>
    <p:sldId id="260" r:id="rId7"/>
    <p:sldId id="265" r:id="rId8"/>
    <p:sldId id="264" r:id="rId9"/>
    <p:sldId id="267" r:id="rId10"/>
    <p:sldId id="266" r:id="rId11"/>
    <p:sldId id="268" r:id="rId12"/>
    <p:sldId id="269" r:id="rId13"/>
    <p:sldId id="272" r:id="rId14"/>
    <p:sldId id="270" r:id="rId15"/>
    <p:sldId id="271" r:id="rId16"/>
    <p:sldId id="273" r:id="rId17"/>
    <p:sldId id="275" r:id="rId18"/>
    <p:sldId id="27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84" d="100"/>
          <a:sy n="84" d="100"/>
        </p:scale>
        <p:origin x="-1402" y="-72"/>
      </p:cViewPr>
      <p:guideLst>
        <p:guide orient="horz" pos="2160"/>
        <p:guide pos="2880"/>
      </p:guideLst>
    </p:cSldViewPr>
  </p:slideViewPr>
  <p:outlineViewPr>
    <p:cViewPr>
      <p:scale>
        <a:sx n="33" d="100"/>
        <a:sy n="33" d="100"/>
      </p:scale>
      <p:origin x="0" y="24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2509067-43B9-4C32-91CA-0959DF8F72E6}" type="datetimeFigureOut">
              <a:rPr lang="fr-FR" smtClean="0"/>
              <a:t>13/10/2014</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A8D4F36-62F4-4C6A-8ECC-4F335933996F}" type="slidenum">
              <a:rPr lang="fr-FR" smtClean="0"/>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2509067-43B9-4C32-91CA-0959DF8F72E6}" type="datetimeFigureOut">
              <a:rPr lang="fr-FR" smtClean="0"/>
              <a:t>13/10/2014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D4F36-62F4-4C6A-8ECC-4F335933996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2509067-43B9-4C32-91CA-0959DF8F72E6}" type="datetimeFigureOut">
              <a:rPr lang="fr-FR" smtClean="0"/>
              <a:t>13/10/2014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D4F36-62F4-4C6A-8ECC-4F335933996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509067-43B9-4C32-91CA-0959DF8F72E6}" type="datetimeFigureOut">
              <a:rPr lang="fr-FR" smtClean="0"/>
              <a:t>13/10/2014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D4F36-62F4-4C6A-8ECC-4F335933996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2509067-43B9-4C32-91CA-0959DF8F72E6}" type="datetimeFigureOut">
              <a:rPr lang="fr-FR" smtClean="0"/>
              <a:t>13/10/2014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D4F36-62F4-4C6A-8ECC-4F335933996F}"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32509067-43B9-4C32-91CA-0959DF8F72E6}" type="datetimeFigureOut">
              <a:rPr lang="fr-FR" smtClean="0"/>
              <a:t>13/10/2014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8D4F36-62F4-4C6A-8ECC-4F335933996F}" type="slidenum">
              <a:rPr lang="fr-FR" smtClean="0"/>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2509067-43B9-4C32-91CA-0959DF8F72E6}" type="datetimeFigureOut">
              <a:rPr lang="fr-FR" smtClean="0"/>
              <a:t>13/10/2014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A8D4F36-62F4-4C6A-8ECC-4F335933996F}"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2509067-43B9-4C32-91CA-0959DF8F72E6}" type="datetimeFigureOut">
              <a:rPr lang="fr-FR" smtClean="0"/>
              <a:t>13/10/2014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A8D4F36-62F4-4C6A-8ECC-4F335933996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9067-43B9-4C32-91CA-0959DF8F72E6}" type="datetimeFigureOut">
              <a:rPr lang="fr-FR" smtClean="0"/>
              <a:t>13/10/2014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A8D4F36-62F4-4C6A-8ECC-4F335933996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2509067-43B9-4C32-91CA-0959DF8F72E6}" type="datetimeFigureOut">
              <a:rPr lang="fr-FR" smtClean="0"/>
              <a:t>13/10/2014</a:t>
            </a:fld>
            <a:endParaRPr lang="fr-FR"/>
          </a:p>
        </p:txBody>
      </p:sp>
      <p:sp>
        <p:nvSpPr>
          <p:cNvPr id="7" name="Slide Number Placeholder 6"/>
          <p:cNvSpPr>
            <a:spLocks noGrp="1"/>
          </p:cNvSpPr>
          <p:nvPr>
            <p:ph type="sldNum" sz="quarter" idx="12"/>
          </p:nvPr>
        </p:nvSpPr>
        <p:spPr/>
        <p:txBody>
          <a:bodyPr/>
          <a:lstStyle/>
          <a:p>
            <a:fld id="{FA8D4F36-62F4-4C6A-8ECC-4F335933996F}" type="slidenum">
              <a:rPr lang="fr-FR" smtClean="0"/>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2509067-43B9-4C32-91CA-0959DF8F72E6}" type="datetimeFigureOut">
              <a:rPr lang="fr-FR" smtClean="0"/>
              <a:t>13/10/2014</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FA8D4F36-62F4-4C6A-8ECC-4F335933996F}"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2509067-43B9-4C32-91CA-0959DF8F72E6}" type="datetimeFigureOut">
              <a:rPr lang="fr-FR" smtClean="0"/>
              <a:t>13/10/2014</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A8D4F36-62F4-4C6A-8ECC-4F335933996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284983"/>
            <a:ext cx="3597106" cy="29434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Line 9"/>
          <p:cNvSpPr>
            <a:spLocks noChangeShapeType="1"/>
          </p:cNvSpPr>
          <p:nvPr/>
        </p:nvSpPr>
        <p:spPr bwMode="auto">
          <a:xfrm>
            <a:off x="5486400" y="-1987550"/>
            <a:ext cx="2840038" cy="1588"/>
          </a:xfrm>
          <a:prstGeom prst="line">
            <a:avLst/>
          </a:prstGeom>
          <a:noFill/>
          <a:ln w="64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5" name="Text Box 12"/>
          <p:cNvSpPr txBox="1">
            <a:spLocks noChangeArrowheads="1"/>
          </p:cNvSpPr>
          <p:nvPr/>
        </p:nvSpPr>
        <p:spPr bwMode="auto">
          <a:xfrm>
            <a:off x="2915816" y="2348880"/>
            <a:ext cx="6423025" cy="2187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Lst>
              <a:defRPr sz="2400">
                <a:solidFill>
                  <a:srgbClr val="003366"/>
                </a:solidFill>
                <a:latin typeface="Times New Roman" pitchFamily="18" charset="0"/>
                <a:cs typeface="Times New Roman" pitchFamily="18" charset="0"/>
              </a:defRPr>
            </a:lvl1pPr>
            <a:lvl2pPr>
              <a:tabLst>
                <a:tab pos="723900" algn="l"/>
                <a:tab pos="1447800" algn="l"/>
                <a:tab pos="2171700" algn="l"/>
                <a:tab pos="2895600" algn="l"/>
                <a:tab pos="3619500" algn="l"/>
                <a:tab pos="4343400" algn="l"/>
                <a:tab pos="5067300" algn="l"/>
                <a:tab pos="5791200" algn="l"/>
              </a:tabLst>
              <a:defRPr sz="2400">
                <a:solidFill>
                  <a:srgbClr val="003366"/>
                </a:solidFill>
                <a:latin typeface="Times New Roman" pitchFamily="18" charset="0"/>
                <a:cs typeface="Times New Roman" pitchFamily="18" charset="0"/>
              </a:defRPr>
            </a:lvl2pPr>
            <a:lvl3pPr>
              <a:tabLst>
                <a:tab pos="723900" algn="l"/>
                <a:tab pos="1447800" algn="l"/>
                <a:tab pos="2171700" algn="l"/>
                <a:tab pos="2895600" algn="l"/>
                <a:tab pos="3619500" algn="l"/>
                <a:tab pos="4343400" algn="l"/>
                <a:tab pos="5067300" algn="l"/>
                <a:tab pos="5791200" algn="l"/>
              </a:tabLst>
              <a:defRPr sz="2400">
                <a:solidFill>
                  <a:srgbClr val="003366"/>
                </a:solidFill>
                <a:latin typeface="Times New Roman" pitchFamily="18" charset="0"/>
                <a:cs typeface="Times New Roman" pitchFamily="18" charset="0"/>
              </a:defRPr>
            </a:lvl3pPr>
            <a:lvl4pPr>
              <a:tabLst>
                <a:tab pos="723900" algn="l"/>
                <a:tab pos="1447800" algn="l"/>
                <a:tab pos="2171700" algn="l"/>
                <a:tab pos="2895600" algn="l"/>
                <a:tab pos="3619500" algn="l"/>
                <a:tab pos="4343400" algn="l"/>
                <a:tab pos="5067300" algn="l"/>
                <a:tab pos="5791200" algn="l"/>
              </a:tabLst>
              <a:defRPr sz="2400">
                <a:solidFill>
                  <a:srgbClr val="003366"/>
                </a:solidFill>
                <a:latin typeface="Times New Roman" pitchFamily="18" charset="0"/>
                <a:cs typeface="Times New Roman" pitchFamily="18" charset="0"/>
              </a:defRPr>
            </a:lvl4pPr>
            <a:lvl5pPr>
              <a:tabLst>
                <a:tab pos="723900" algn="l"/>
                <a:tab pos="1447800" algn="l"/>
                <a:tab pos="2171700" algn="l"/>
                <a:tab pos="2895600" algn="l"/>
                <a:tab pos="3619500" algn="l"/>
                <a:tab pos="4343400" algn="l"/>
                <a:tab pos="5067300" algn="l"/>
                <a:tab pos="5791200" algn="l"/>
              </a:tabLst>
              <a:defRPr sz="2400">
                <a:solidFill>
                  <a:srgbClr val="003366"/>
                </a:solidFill>
                <a:latin typeface="Times New Roman" pitchFamily="18" charset="0"/>
                <a:cs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2400">
                <a:solidFill>
                  <a:srgbClr val="003366"/>
                </a:solidFill>
                <a:latin typeface="Times New Roman" pitchFamily="18" charset="0"/>
                <a:cs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2400">
                <a:solidFill>
                  <a:srgbClr val="003366"/>
                </a:solidFill>
                <a:latin typeface="Times New Roman" pitchFamily="18" charset="0"/>
                <a:cs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2400">
                <a:solidFill>
                  <a:srgbClr val="003366"/>
                </a:solidFill>
                <a:latin typeface="Times New Roman" pitchFamily="18" charset="0"/>
                <a:cs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2400">
                <a:solidFill>
                  <a:srgbClr val="003366"/>
                </a:solidFill>
                <a:latin typeface="Times New Roman" pitchFamily="18" charset="0"/>
                <a:cs typeface="Times New Roman" pitchFamily="18" charset="0"/>
              </a:defRPr>
            </a:lvl9pPr>
          </a:lstStyle>
          <a:p>
            <a:pPr algn="ctr"/>
            <a:r>
              <a:rPr lang="fr-FR" altLang="fr-FR" sz="3200" i="1" dirty="0">
                <a:solidFill>
                  <a:srgbClr val="0066CC"/>
                </a:solidFill>
                <a:latin typeface="Arial Unicode MS" pitchFamily="34" charset="-128"/>
                <a:ea typeface="Arial Unicode MS" pitchFamily="34" charset="-128"/>
                <a:cs typeface="Arial Unicode MS" pitchFamily="34" charset="-128"/>
              </a:rPr>
              <a:t> </a:t>
            </a:r>
            <a:r>
              <a:rPr lang="fr-FR" altLang="fr-FR" sz="3200" i="1" dirty="0" smtClean="0">
                <a:solidFill>
                  <a:srgbClr val="0066CC"/>
                </a:solidFill>
                <a:latin typeface="Arial Unicode MS" pitchFamily="34" charset="-128"/>
                <a:ea typeface="Arial Unicode MS" pitchFamily="34" charset="-128"/>
                <a:cs typeface="Arial Unicode MS" pitchFamily="34" charset="-128"/>
              </a:rPr>
              <a:t>ANC</a:t>
            </a:r>
          </a:p>
          <a:p>
            <a:pPr algn="ctr"/>
            <a:r>
              <a:rPr lang="fr-FR" altLang="fr-FR" sz="3200" i="1" dirty="0" smtClean="0">
                <a:solidFill>
                  <a:srgbClr val="0066CC"/>
                </a:solidFill>
                <a:latin typeface="Arial Unicode MS" pitchFamily="34" charset="-128"/>
                <a:ea typeface="Arial Unicode MS" pitchFamily="34" charset="-128"/>
                <a:cs typeface="Arial Unicode MS" pitchFamily="34" charset="-128"/>
              </a:rPr>
              <a:t>Assainissement </a:t>
            </a:r>
          </a:p>
          <a:p>
            <a:pPr algn="ctr"/>
            <a:r>
              <a:rPr lang="fr-FR" altLang="fr-FR" sz="3200" i="1" dirty="0" smtClean="0">
                <a:solidFill>
                  <a:srgbClr val="0066CC"/>
                </a:solidFill>
                <a:latin typeface="Arial Unicode MS" pitchFamily="34" charset="-128"/>
                <a:ea typeface="Arial Unicode MS" pitchFamily="34" charset="-128"/>
                <a:cs typeface="Arial Unicode MS" pitchFamily="34" charset="-128"/>
              </a:rPr>
              <a:t>Non </a:t>
            </a:r>
            <a:r>
              <a:rPr lang="fr-FR" altLang="fr-FR" sz="3200" i="1" dirty="0">
                <a:solidFill>
                  <a:srgbClr val="0066CC"/>
                </a:solidFill>
                <a:latin typeface="Arial Unicode MS" pitchFamily="34" charset="-128"/>
                <a:ea typeface="Arial Unicode MS" pitchFamily="34" charset="-128"/>
                <a:cs typeface="Arial Unicode MS" pitchFamily="34" charset="-128"/>
              </a:rPr>
              <a:t>Collectif</a:t>
            </a:r>
          </a:p>
          <a:p>
            <a:pPr algn="r"/>
            <a:endParaRPr lang="fr-FR" altLang="fr-FR" sz="2000" b="1" dirty="0">
              <a:solidFill>
                <a:srgbClr val="0066CC"/>
              </a:solidFill>
              <a:latin typeface="Arial Unicode MS" pitchFamily="34" charset="-128"/>
              <a:ea typeface="Arial Unicode MS" pitchFamily="34" charset="-128"/>
              <a:cs typeface="Arial Unicode MS" pitchFamily="34" charset="-128"/>
            </a:endParaRPr>
          </a:p>
          <a:p>
            <a:pPr algn="r"/>
            <a:endParaRPr lang="fr-FR" altLang="fr-FR" sz="1000" b="1" dirty="0">
              <a:solidFill>
                <a:srgbClr val="0066CC"/>
              </a:solidFill>
              <a:latin typeface="Arial Unicode MS" pitchFamily="34" charset="-128"/>
              <a:ea typeface="Arial Unicode MS" pitchFamily="34" charset="-128"/>
              <a:cs typeface="Arial Unicode MS" pitchFamily="34" charset="-128"/>
            </a:endParaRPr>
          </a:p>
          <a:p>
            <a:pPr algn="ctr"/>
            <a:endParaRPr lang="fr-FR" altLang="fr-FR" sz="1000" b="1" dirty="0">
              <a:solidFill>
                <a:srgbClr val="0066CC"/>
              </a:solidFill>
              <a:latin typeface="Arial Unicode MS" pitchFamily="34" charset="-128"/>
              <a:ea typeface="Arial Unicode MS" pitchFamily="34" charset="-128"/>
              <a:cs typeface="Arial Unicode MS" pitchFamily="34" charset="-128"/>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b="48038"/>
          <a:stretch>
            <a:fillRect/>
          </a:stretch>
        </p:blipFill>
        <p:spPr bwMode="auto">
          <a:xfrm>
            <a:off x="107504" y="5505305"/>
            <a:ext cx="1637634" cy="1095560"/>
          </a:xfrm>
          <a:prstGeom prst="rect">
            <a:avLst/>
          </a:prstGeom>
          <a:noFill/>
          <a:ln>
            <a:noFill/>
          </a:ln>
          <a:effectLst/>
          <a:extLst>
            <a:ext uri="{909E8E84-426E-40DD-AFC4-6F175D3DCCD1}">
              <a14:hiddenFill xmlns:a14="http://schemas.microsoft.com/office/drawing/2010/main">
                <a:blipFill dpi="0" rotWithShape="0">
                  <a:blip/>
                  <a:srcRect b="4803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oneTexte 1"/>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pic>
        <p:nvPicPr>
          <p:cNvPr id="7" name="Imag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5391852"/>
            <a:ext cx="2591171" cy="836627"/>
          </a:xfrm>
          <a:prstGeom prst="rect">
            <a:avLst/>
          </a:prstGeom>
          <a:solidFill>
            <a:srgbClr val="FFFFFF"/>
          </a:solidFill>
        </p:spPr>
      </p:pic>
    </p:spTree>
    <p:extLst>
      <p:ext uri="{BB962C8B-B14F-4D97-AF65-F5344CB8AC3E}">
        <p14:creationId xmlns:p14="http://schemas.microsoft.com/office/powerpoint/2010/main" val="3991216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4994" y="836712"/>
            <a:ext cx="7024744" cy="494928"/>
          </a:xfrm>
        </p:spPr>
        <p:txBody>
          <a:bodyPr>
            <a:normAutofit fontScale="90000"/>
          </a:bodyPr>
          <a:lstStyle/>
          <a:p>
            <a:r>
              <a:rPr lang="fr-FR" sz="2800" dirty="0" smtClean="0"/>
              <a:t>Le prétraitement ou traitement primaire</a:t>
            </a:r>
            <a:endParaRPr lang="fr-FR" sz="2800" dirty="0"/>
          </a:p>
        </p:txBody>
      </p:sp>
      <p:sp>
        <p:nvSpPr>
          <p:cNvPr id="5" name="Espace réservé du contenu 2"/>
          <p:cNvSpPr>
            <a:spLocks noGrp="1"/>
          </p:cNvSpPr>
          <p:nvPr>
            <p:ph idx="1"/>
          </p:nvPr>
        </p:nvSpPr>
        <p:spPr>
          <a:xfrm>
            <a:off x="423012" y="4797152"/>
            <a:ext cx="8136904" cy="1656184"/>
          </a:xfrm>
        </p:spPr>
        <p:txBody>
          <a:bodyPr>
            <a:normAutofit fontScale="62500" lnSpcReduction="20000"/>
          </a:bodyPr>
          <a:lstStyle/>
          <a:p>
            <a:pPr algn="just"/>
            <a:r>
              <a:rPr lang="fr-FR" dirty="0" smtClean="0"/>
              <a:t>Le </a:t>
            </a:r>
            <a:r>
              <a:rPr lang="fr-FR" dirty="0"/>
              <a:t>dispositif de traitement primaire est le premier </a:t>
            </a:r>
            <a:r>
              <a:rPr lang="fr-FR" dirty="0" smtClean="0"/>
              <a:t>ouvrage d’une </a:t>
            </a:r>
            <a:r>
              <a:rPr lang="fr-FR" dirty="0"/>
              <a:t>filière d’assainissement non </a:t>
            </a:r>
            <a:r>
              <a:rPr lang="fr-FR" dirty="0" smtClean="0"/>
              <a:t>collectif. Le </a:t>
            </a:r>
            <a:r>
              <a:rPr lang="fr-FR" dirty="0"/>
              <a:t>type d’ouvrage de traitement primaire le plus </a:t>
            </a:r>
            <a:r>
              <a:rPr lang="fr-FR" dirty="0" smtClean="0"/>
              <a:t>répandu est </a:t>
            </a:r>
            <a:r>
              <a:rPr lang="fr-FR" dirty="0"/>
              <a:t>la fosse septique. Elle réalise une première </a:t>
            </a:r>
            <a:r>
              <a:rPr lang="fr-FR" dirty="0" smtClean="0"/>
              <a:t>phase épuratoire</a:t>
            </a:r>
            <a:r>
              <a:rPr lang="fr-FR" dirty="0"/>
              <a:t>, l’ensemble des eaux usées (eaux vannes </a:t>
            </a:r>
            <a:r>
              <a:rPr lang="fr-FR" dirty="0" smtClean="0"/>
              <a:t>et eaux </a:t>
            </a:r>
            <a:r>
              <a:rPr lang="fr-FR" dirty="0"/>
              <a:t>ménagères) y est reçu afin qu’il y ait un </a:t>
            </a:r>
            <a:r>
              <a:rPr lang="fr-FR" dirty="0" smtClean="0"/>
              <a:t>dégraissage (les </a:t>
            </a:r>
            <a:r>
              <a:rPr lang="fr-FR" dirty="0"/>
              <a:t>huiles et particules légères flottent) et un </a:t>
            </a:r>
            <a:r>
              <a:rPr lang="fr-FR" dirty="0" smtClean="0"/>
              <a:t>dessablage (les </a:t>
            </a:r>
            <a:r>
              <a:rPr lang="fr-FR" dirty="0"/>
              <a:t>matières lourdes telles que les boues se déposent </a:t>
            </a:r>
            <a:r>
              <a:rPr lang="fr-FR" dirty="0" smtClean="0"/>
              <a:t>au fond </a:t>
            </a:r>
            <a:r>
              <a:rPr lang="fr-FR" dirty="0"/>
              <a:t>de l’ouvrage</a:t>
            </a:r>
            <a:r>
              <a:rPr lang="fr-FR" dirty="0" smtClean="0"/>
              <a:t>). L’ouvrage </a:t>
            </a:r>
            <a:r>
              <a:rPr lang="fr-FR" dirty="0"/>
              <a:t>de traitement primaire assure donc </a:t>
            </a:r>
            <a:r>
              <a:rPr lang="fr-FR" dirty="0" smtClean="0"/>
              <a:t>une décantation</a:t>
            </a:r>
            <a:r>
              <a:rPr lang="fr-FR" dirty="0"/>
              <a:t>, une liquéfaction des matières et un </a:t>
            </a:r>
            <a:r>
              <a:rPr lang="fr-FR" dirty="0" smtClean="0"/>
              <a:t>début d’épuration. </a:t>
            </a:r>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84784"/>
            <a:ext cx="5460378" cy="3092471"/>
          </a:xfrm>
          <a:prstGeom prst="rect">
            <a:avLst/>
          </a:prstGeom>
        </p:spPr>
      </p:pic>
      <p:sp>
        <p:nvSpPr>
          <p:cNvPr id="9" name="ZoneTexte 8"/>
          <p:cNvSpPr txBox="1"/>
          <p:nvPr/>
        </p:nvSpPr>
        <p:spPr>
          <a:xfrm>
            <a:off x="6372200" y="2670421"/>
            <a:ext cx="1970373" cy="738664"/>
          </a:xfrm>
          <a:prstGeom prst="rect">
            <a:avLst/>
          </a:prstGeom>
          <a:noFill/>
        </p:spPr>
        <p:txBody>
          <a:bodyPr wrap="square" rtlCol="0">
            <a:spAutoFit/>
          </a:bodyPr>
          <a:lstStyle/>
          <a:p>
            <a:pPr algn="ctr"/>
            <a:r>
              <a:rPr lang="fr-FR" sz="1400" dirty="0" smtClean="0"/>
              <a:t>Schéma d’une fosse septique toutes eaux</a:t>
            </a:r>
            <a:endParaRPr lang="fr-FR" sz="1400" dirty="0"/>
          </a:p>
        </p:txBody>
      </p:sp>
      <p:sp>
        <p:nvSpPr>
          <p:cNvPr id="7" name="ZoneTexte 6"/>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2599166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548680"/>
            <a:ext cx="7024744" cy="757888"/>
          </a:xfrm>
        </p:spPr>
        <p:txBody>
          <a:bodyPr>
            <a:normAutofit/>
          </a:bodyPr>
          <a:lstStyle/>
          <a:p>
            <a:r>
              <a:rPr lang="fr-FR" sz="2400" dirty="0" smtClean="0"/>
              <a:t>Le traitement secondaire </a:t>
            </a:r>
            <a:endParaRPr lang="fr-FR" sz="2400" dirty="0"/>
          </a:p>
        </p:txBody>
      </p:sp>
      <p:sp>
        <p:nvSpPr>
          <p:cNvPr id="3" name="Espace réservé du contenu 2"/>
          <p:cNvSpPr>
            <a:spLocks noGrp="1"/>
          </p:cNvSpPr>
          <p:nvPr>
            <p:ph idx="1"/>
          </p:nvPr>
        </p:nvSpPr>
        <p:spPr>
          <a:xfrm>
            <a:off x="971600" y="1484784"/>
            <a:ext cx="7223129" cy="864096"/>
          </a:xfrm>
        </p:spPr>
        <p:txBody>
          <a:bodyPr>
            <a:normAutofit fontScale="62500" lnSpcReduction="20000"/>
          </a:bodyPr>
          <a:lstStyle/>
          <a:p>
            <a:r>
              <a:rPr lang="fr-FR" dirty="0"/>
              <a:t>Le dispositif de traitement secondaire est le </a:t>
            </a:r>
            <a:r>
              <a:rPr lang="fr-FR" dirty="0" smtClean="0"/>
              <a:t>deuxième élément </a:t>
            </a:r>
            <a:r>
              <a:rPr lang="fr-FR" dirty="0"/>
              <a:t>de l’assainissement non collectif, il </a:t>
            </a:r>
            <a:r>
              <a:rPr lang="fr-FR" dirty="0" smtClean="0"/>
              <a:t>assure l’épuration </a:t>
            </a:r>
            <a:r>
              <a:rPr lang="fr-FR" dirty="0"/>
              <a:t>des eaux usées par l’intermédiaire </a:t>
            </a:r>
            <a:r>
              <a:rPr lang="fr-FR" dirty="0" smtClean="0"/>
              <a:t>des bactéries </a:t>
            </a:r>
            <a:r>
              <a:rPr lang="fr-FR" dirty="0"/>
              <a:t>épuratrices, qui se développent </a:t>
            </a:r>
            <a:r>
              <a:rPr lang="fr-FR" dirty="0" smtClean="0"/>
              <a:t>naturellement dans </a:t>
            </a:r>
            <a:r>
              <a:rPr lang="fr-FR" dirty="0"/>
              <a:t>le sol en place ou sur un support.</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790800"/>
            <a:ext cx="4061460" cy="3048000"/>
          </a:xfrm>
          <a:prstGeom prst="rect">
            <a:avLst/>
          </a:prstGeom>
        </p:spPr>
      </p:pic>
      <p:sp>
        <p:nvSpPr>
          <p:cNvPr id="12" name="ZoneTexte 11"/>
          <p:cNvSpPr txBox="1"/>
          <p:nvPr/>
        </p:nvSpPr>
        <p:spPr>
          <a:xfrm>
            <a:off x="899592" y="2483023"/>
            <a:ext cx="3096344" cy="307777"/>
          </a:xfrm>
          <a:prstGeom prst="rect">
            <a:avLst/>
          </a:prstGeom>
          <a:noFill/>
        </p:spPr>
        <p:txBody>
          <a:bodyPr wrap="square" rtlCol="0">
            <a:spAutoFit/>
          </a:bodyPr>
          <a:lstStyle/>
          <a:p>
            <a:r>
              <a:rPr lang="fr-FR" sz="1400" dirty="0" smtClean="0"/>
              <a:t>Filtre à sable avant recouvrement</a:t>
            </a:r>
            <a:endParaRPr lang="fr-FR" sz="1400" dirty="0"/>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012" y="2564904"/>
            <a:ext cx="4083865" cy="3416173"/>
          </a:xfrm>
          <a:prstGeom prst="rect">
            <a:avLst/>
          </a:prstGeom>
        </p:spPr>
      </p:pic>
      <p:sp>
        <p:nvSpPr>
          <p:cNvPr id="14" name="ZoneTexte 13"/>
          <p:cNvSpPr txBox="1"/>
          <p:nvPr/>
        </p:nvSpPr>
        <p:spPr>
          <a:xfrm>
            <a:off x="5004048" y="2483022"/>
            <a:ext cx="3025187" cy="307777"/>
          </a:xfrm>
          <a:prstGeom prst="rect">
            <a:avLst/>
          </a:prstGeom>
          <a:noFill/>
        </p:spPr>
        <p:txBody>
          <a:bodyPr wrap="none" rtlCol="0">
            <a:spAutoFit/>
          </a:bodyPr>
          <a:lstStyle/>
          <a:p>
            <a:r>
              <a:rPr lang="fr-FR" sz="1400" dirty="0" smtClean="0"/>
              <a:t>Filtre à sable, coupe transversale</a:t>
            </a:r>
            <a:endParaRPr lang="fr-FR" sz="1400" dirty="0"/>
          </a:p>
        </p:txBody>
      </p:sp>
      <p:sp>
        <p:nvSpPr>
          <p:cNvPr id="10" name="ZoneTexte 9"/>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2483159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28243"/>
            <a:ext cx="7024744" cy="757888"/>
          </a:xfrm>
        </p:spPr>
        <p:txBody>
          <a:bodyPr>
            <a:normAutofit/>
          </a:bodyPr>
          <a:lstStyle/>
          <a:p>
            <a:r>
              <a:rPr lang="fr-FR" sz="2400" dirty="0" smtClean="0"/>
              <a:t>L’évacuation</a:t>
            </a:r>
            <a:endParaRPr lang="fr-FR" sz="2400" dirty="0"/>
          </a:p>
        </p:txBody>
      </p:sp>
      <p:sp>
        <p:nvSpPr>
          <p:cNvPr id="3" name="Espace réservé du contenu 2"/>
          <p:cNvSpPr>
            <a:spLocks noGrp="1"/>
          </p:cNvSpPr>
          <p:nvPr>
            <p:ph idx="1"/>
          </p:nvPr>
        </p:nvSpPr>
        <p:spPr>
          <a:xfrm>
            <a:off x="755576" y="1267717"/>
            <a:ext cx="7560840" cy="1407418"/>
          </a:xfrm>
        </p:spPr>
        <p:txBody>
          <a:bodyPr>
            <a:normAutofit fontScale="55000" lnSpcReduction="20000"/>
          </a:bodyPr>
          <a:lstStyle/>
          <a:p>
            <a:pPr marL="68580" indent="0">
              <a:buNone/>
            </a:pPr>
            <a:r>
              <a:rPr lang="fr-FR" dirty="0"/>
              <a:t>L’évacuation des eaux usées traitées s’effectue </a:t>
            </a:r>
            <a:r>
              <a:rPr lang="fr-FR" dirty="0" smtClean="0"/>
              <a:t>de préférence </a:t>
            </a:r>
            <a:r>
              <a:rPr lang="fr-FR" dirty="0"/>
              <a:t>par le sol ou sous-sol en place quand cela </a:t>
            </a:r>
            <a:r>
              <a:rPr lang="fr-FR" dirty="0" smtClean="0"/>
              <a:t>est possible</a:t>
            </a:r>
            <a:r>
              <a:rPr lang="fr-FR" dirty="0"/>
              <a:t>, par infiltration ou irrigation souterraine </a:t>
            </a:r>
            <a:r>
              <a:rPr lang="fr-FR" dirty="0" smtClean="0"/>
              <a:t>de végétaux </a:t>
            </a:r>
            <a:r>
              <a:rPr lang="fr-FR" dirty="0"/>
              <a:t>(non utilisés pour la consommation humaine). </a:t>
            </a:r>
            <a:endParaRPr lang="fr-FR" dirty="0" smtClean="0"/>
          </a:p>
          <a:p>
            <a:pPr marL="68580" indent="0">
              <a:buNone/>
            </a:pPr>
            <a:r>
              <a:rPr lang="fr-FR" dirty="0" smtClean="0"/>
              <a:t>En cas </a:t>
            </a:r>
            <a:r>
              <a:rPr lang="fr-FR" dirty="0"/>
              <a:t>d’inaptitude du sol ou sous-sol (terrains </a:t>
            </a:r>
            <a:r>
              <a:rPr lang="fr-FR" dirty="0" smtClean="0"/>
              <a:t>imperméables notamment</a:t>
            </a:r>
            <a:r>
              <a:rPr lang="fr-FR" dirty="0"/>
              <a:t>) et après récupération des eaux traitées, le </a:t>
            </a:r>
            <a:r>
              <a:rPr lang="fr-FR" dirty="0" smtClean="0"/>
              <a:t>rejet peut </a:t>
            </a:r>
            <a:r>
              <a:rPr lang="fr-FR" dirty="0"/>
              <a:t>s’effectuer vers le milieu hydraulique superficiel, </a:t>
            </a:r>
            <a:r>
              <a:rPr lang="fr-FR" dirty="0" smtClean="0"/>
              <a:t>tels que </a:t>
            </a:r>
            <a:r>
              <a:rPr lang="fr-FR" dirty="0"/>
              <a:t>les cours d’eau, rivières ou fossés, lorsque le milieu </a:t>
            </a:r>
            <a:r>
              <a:rPr lang="fr-FR" dirty="0" smtClean="0"/>
              <a:t>ne présente </a:t>
            </a:r>
            <a:r>
              <a:rPr lang="fr-FR" dirty="0"/>
              <a:t>pas de sensibilité particulière à ce type de rejet.</a:t>
            </a:r>
          </a:p>
        </p:txBody>
      </p:sp>
      <p:sp>
        <p:nvSpPr>
          <p:cNvPr id="7" name="ZoneTexte 6"/>
          <p:cNvSpPr txBox="1"/>
          <p:nvPr/>
        </p:nvSpPr>
        <p:spPr>
          <a:xfrm>
            <a:off x="4309486" y="5839672"/>
            <a:ext cx="3836307" cy="307777"/>
          </a:xfrm>
          <a:prstGeom prst="rect">
            <a:avLst/>
          </a:prstGeom>
          <a:noFill/>
        </p:spPr>
        <p:txBody>
          <a:bodyPr wrap="none" rtlCol="0">
            <a:spAutoFit/>
          </a:bodyPr>
          <a:lstStyle/>
          <a:p>
            <a:r>
              <a:rPr lang="fr-FR" sz="1400" dirty="0" smtClean="0"/>
              <a:t>Tranchée d’infiltration, coupe transversale</a:t>
            </a:r>
            <a:endParaRPr lang="fr-FR" sz="14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656173"/>
            <a:ext cx="2736304" cy="364516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476507"/>
            <a:ext cx="4319392" cy="2357544"/>
          </a:xfrm>
          <a:prstGeom prst="rect">
            <a:avLst/>
          </a:prstGeom>
        </p:spPr>
      </p:pic>
      <p:sp>
        <p:nvSpPr>
          <p:cNvPr id="10" name="ZoneTexte 9"/>
          <p:cNvSpPr txBox="1"/>
          <p:nvPr/>
        </p:nvSpPr>
        <p:spPr>
          <a:xfrm>
            <a:off x="3851919" y="2683500"/>
            <a:ext cx="2124299" cy="523220"/>
          </a:xfrm>
          <a:prstGeom prst="rect">
            <a:avLst/>
          </a:prstGeom>
          <a:noFill/>
        </p:spPr>
        <p:txBody>
          <a:bodyPr wrap="none" rtlCol="0">
            <a:spAutoFit/>
          </a:bodyPr>
          <a:lstStyle/>
          <a:p>
            <a:r>
              <a:rPr lang="fr-FR" sz="1400" dirty="0" smtClean="0"/>
              <a:t>Tranchée d’infiltration </a:t>
            </a:r>
          </a:p>
          <a:p>
            <a:r>
              <a:rPr lang="fr-FR" sz="1400" dirty="0" smtClean="0"/>
              <a:t>avant recouvrement</a:t>
            </a:r>
            <a:endParaRPr lang="fr-FR" sz="1400" dirty="0"/>
          </a:p>
        </p:txBody>
      </p:sp>
      <p:sp>
        <p:nvSpPr>
          <p:cNvPr id="12" name="ZoneTexte 11"/>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2029149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764704"/>
            <a:ext cx="3384376" cy="576064"/>
          </a:xfrm>
        </p:spPr>
        <p:txBody>
          <a:bodyPr>
            <a:normAutofit/>
          </a:bodyPr>
          <a:lstStyle/>
          <a:p>
            <a:r>
              <a:rPr lang="fr-FR" sz="2000" dirty="0" smtClean="0"/>
              <a:t>Les limites préconisées</a:t>
            </a:r>
            <a:endParaRPr lang="fr-FR" sz="2000" dirty="0"/>
          </a:p>
        </p:txBody>
      </p:sp>
      <p:pic>
        <p:nvPicPr>
          <p:cNvPr id="9" name="Espace réservé du contenu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556792"/>
            <a:ext cx="6264696" cy="4561651"/>
          </a:xfrm>
        </p:spPr>
      </p:pic>
      <p:sp>
        <p:nvSpPr>
          <p:cNvPr id="6" name="ZoneTexte 5"/>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69660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764704"/>
            <a:ext cx="7416824" cy="829896"/>
          </a:xfrm>
        </p:spPr>
        <p:txBody>
          <a:bodyPr>
            <a:normAutofit fontScale="90000"/>
          </a:bodyPr>
          <a:lstStyle/>
          <a:p>
            <a:r>
              <a:rPr lang="fr-FR" dirty="0" smtClean="0"/>
              <a:t/>
            </a:r>
            <a:br>
              <a:rPr lang="fr-FR" dirty="0" smtClean="0"/>
            </a:br>
            <a:r>
              <a:rPr lang="fr-FR" sz="2700" dirty="0" smtClean="0"/>
              <a:t>Les 4 types de filières principales.</a:t>
            </a:r>
            <a:endParaRPr lang="fr-FR" sz="2700" dirty="0"/>
          </a:p>
        </p:txBody>
      </p:sp>
      <p:sp>
        <p:nvSpPr>
          <p:cNvPr id="3" name="Espace réservé du contenu 2"/>
          <p:cNvSpPr>
            <a:spLocks noGrp="1"/>
          </p:cNvSpPr>
          <p:nvPr>
            <p:ph idx="1"/>
          </p:nvPr>
        </p:nvSpPr>
        <p:spPr>
          <a:xfrm>
            <a:off x="1043608" y="1700808"/>
            <a:ext cx="6777317" cy="3508977"/>
          </a:xfrm>
        </p:spPr>
        <p:txBody>
          <a:bodyPr>
            <a:normAutofit fontScale="92500" lnSpcReduction="20000"/>
          </a:bodyPr>
          <a:lstStyle/>
          <a:p>
            <a:pPr marL="68580" indent="0">
              <a:buNone/>
            </a:pPr>
            <a:endParaRPr lang="fr-FR" dirty="0" smtClean="0"/>
          </a:p>
          <a:p>
            <a:r>
              <a:rPr lang="fr-FR" dirty="0" smtClean="0"/>
              <a:t>Les </a:t>
            </a:r>
            <a:r>
              <a:rPr lang="fr-FR" dirty="0" smtClean="0"/>
              <a:t>filières </a:t>
            </a:r>
            <a:r>
              <a:rPr lang="fr-FR" dirty="0" smtClean="0"/>
              <a:t>traditionnelles</a:t>
            </a:r>
          </a:p>
          <a:p>
            <a:pPr marL="68580" indent="0">
              <a:buNone/>
            </a:pPr>
            <a:endParaRPr lang="fr-FR" dirty="0" smtClean="0"/>
          </a:p>
          <a:p>
            <a:pPr>
              <a:buFontTx/>
              <a:buChar char="-"/>
            </a:pPr>
            <a:r>
              <a:rPr lang="fr-FR" dirty="0" smtClean="0"/>
              <a:t>Les tranchées d’épandage</a:t>
            </a:r>
          </a:p>
          <a:p>
            <a:pPr>
              <a:buFontTx/>
              <a:buChar char="-"/>
            </a:pPr>
            <a:r>
              <a:rPr lang="fr-FR" dirty="0" smtClean="0"/>
              <a:t>Le </a:t>
            </a:r>
            <a:r>
              <a:rPr lang="fr-FR" dirty="0"/>
              <a:t>filtre à sable</a:t>
            </a:r>
          </a:p>
          <a:p>
            <a:pPr marL="68580" indent="0">
              <a:buNone/>
            </a:pPr>
            <a:endParaRPr lang="fr-FR" dirty="0" smtClean="0"/>
          </a:p>
          <a:p>
            <a:r>
              <a:rPr lang="fr-FR" dirty="0" smtClean="0"/>
              <a:t>Les filières homologuées</a:t>
            </a:r>
          </a:p>
          <a:p>
            <a:pPr marL="68580" indent="0">
              <a:buNone/>
            </a:pPr>
            <a:endParaRPr lang="fr-FR" dirty="0" smtClean="0"/>
          </a:p>
          <a:p>
            <a:pPr>
              <a:buFontTx/>
              <a:buChar char="-"/>
            </a:pPr>
            <a:r>
              <a:rPr lang="fr-FR" dirty="0" smtClean="0"/>
              <a:t>Les filières « compactes »</a:t>
            </a:r>
          </a:p>
          <a:p>
            <a:pPr>
              <a:buFontTx/>
              <a:buChar char="-"/>
            </a:pPr>
            <a:r>
              <a:rPr lang="fr-FR" dirty="0" smtClean="0"/>
              <a:t>Les </a:t>
            </a:r>
            <a:r>
              <a:rPr lang="fr-FR" dirty="0" err="1" smtClean="0"/>
              <a:t>microstations</a:t>
            </a:r>
            <a:endParaRPr lang="fr-FR" dirty="0" smtClean="0"/>
          </a:p>
          <a:p>
            <a:pPr>
              <a:buFontTx/>
              <a:buChar char="-"/>
            </a:pPr>
            <a:endParaRPr lang="fr-FR" dirty="0"/>
          </a:p>
          <a:p>
            <a:pPr marL="68580" indent="0">
              <a:buNone/>
            </a:pPr>
            <a:endParaRPr lang="fr-FR" dirty="0"/>
          </a:p>
        </p:txBody>
      </p:sp>
      <p:sp>
        <p:nvSpPr>
          <p:cNvPr id="5" name="ZoneTexte 4"/>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2248036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1052735"/>
            <a:ext cx="6768752" cy="4923751"/>
          </a:xfrm>
        </p:spPr>
      </p:pic>
      <p:sp>
        <p:nvSpPr>
          <p:cNvPr id="6" name="ZoneTexte 5"/>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3548031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908720"/>
            <a:ext cx="6984776" cy="5300573"/>
          </a:xfrm>
        </p:spPr>
      </p:pic>
      <p:sp>
        <p:nvSpPr>
          <p:cNvPr id="4" name="ZoneTexte 3"/>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2812276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201" y="764704"/>
            <a:ext cx="7024744" cy="469856"/>
          </a:xfrm>
        </p:spPr>
        <p:txBody>
          <a:bodyPr>
            <a:normAutofit/>
          </a:bodyPr>
          <a:lstStyle/>
          <a:p>
            <a:r>
              <a:rPr lang="fr-FR" sz="2400" dirty="0" smtClean="0"/>
              <a:t>Les ventilations</a:t>
            </a:r>
            <a:endParaRPr lang="fr-FR" sz="2400" dirty="0"/>
          </a:p>
        </p:txBody>
      </p:sp>
      <p:sp>
        <p:nvSpPr>
          <p:cNvPr id="7" name="Line 217"/>
          <p:cNvSpPr>
            <a:spLocks noChangeShapeType="1"/>
          </p:cNvSpPr>
          <p:nvPr/>
        </p:nvSpPr>
        <p:spPr bwMode="auto">
          <a:xfrm flipV="1">
            <a:off x="1820069" y="2375127"/>
            <a:ext cx="1295400" cy="1716087"/>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8" name="Line 218"/>
          <p:cNvSpPr>
            <a:spLocks noChangeShapeType="1"/>
          </p:cNvSpPr>
          <p:nvPr/>
        </p:nvSpPr>
        <p:spPr bwMode="auto">
          <a:xfrm>
            <a:off x="2143919" y="3661002"/>
            <a:ext cx="0" cy="1911350"/>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9" name="Line 219"/>
          <p:cNvSpPr>
            <a:spLocks noChangeShapeType="1"/>
          </p:cNvSpPr>
          <p:nvPr/>
        </p:nvSpPr>
        <p:spPr bwMode="auto">
          <a:xfrm flipH="1">
            <a:off x="559594" y="5572352"/>
            <a:ext cx="2555875" cy="0"/>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10" name="Rectangle 220"/>
          <p:cNvSpPr>
            <a:spLocks noChangeArrowheads="1"/>
          </p:cNvSpPr>
          <p:nvPr/>
        </p:nvSpPr>
        <p:spPr bwMode="auto">
          <a:xfrm>
            <a:off x="953657" y="5642471"/>
            <a:ext cx="612775" cy="233362"/>
          </a:xfrm>
          <a:prstGeom prst="rect">
            <a:avLst/>
          </a:prstGeom>
          <a:noFill/>
          <a:ln w="12700" algn="in">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 name="Line 221"/>
          <p:cNvSpPr>
            <a:spLocks noChangeShapeType="1"/>
          </p:cNvSpPr>
          <p:nvPr/>
        </p:nvSpPr>
        <p:spPr bwMode="auto">
          <a:xfrm>
            <a:off x="2286794" y="3389539"/>
            <a:ext cx="0" cy="230028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12" name="Line 222"/>
          <p:cNvSpPr>
            <a:spLocks noChangeShapeType="1"/>
          </p:cNvSpPr>
          <p:nvPr/>
        </p:nvSpPr>
        <p:spPr bwMode="auto">
          <a:xfrm>
            <a:off x="1567657" y="5689827"/>
            <a:ext cx="71913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13" name="Line 223"/>
          <p:cNvSpPr>
            <a:spLocks noChangeShapeType="1"/>
          </p:cNvSpPr>
          <p:nvPr/>
        </p:nvSpPr>
        <p:spPr bwMode="auto">
          <a:xfrm>
            <a:off x="2251869" y="3349852"/>
            <a:ext cx="7143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14" name="Line 224"/>
          <p:cNvSpPr>
            <a:spLocks noChangeShapeType="1"/>
          </p:cNvSpPr>
          <p:nvPr/>
        </p:nvSpPr>
        <p:spPr bwMode="auto">
          <a:xfrm>
            <a:off x="2251869" y="3310164"/>
            <a:ext cx="7143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15" name="Line 227"/>
          <p:cNvSpPr>
            <a:spLocks noChangeShapeType="1"/>
          </p:cNvSpPr>
          <p:nvPr/>
        </p:nvSpPr>
        <p:spPr bwMode="auto">
          <a:xfrm flipH="1">
            <a:off x="596107" y="5689827"/>
            <a:ext cx="358775"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16" name="Line 229"/>
          <p:cNvSpPr>
            <a:spLocks noChangeShapeType="1"/>
          </p:cNvSpPr>
          <p:nvPr/>
        </p:nvSpPr>
        <p:spPr bwMode="auto">
          <a:xfrm>
            <a:off x="2143919" y="4637314"/>
            <a:ext cx="792163" cy="0"/>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17" name="Line 230"/>
          <p:cNvSpPr>
            <a:spLocks noChangeShapeType="1"/>
          </p:cNvSpPr>
          <p:nvPr/>
        </p:nvSpPr>
        <p:spPr bwMode="auto">
          <a:xfrm flipV="1">
            <a:off x="2286794" y="4519839"/>
            <a:ext cx="53975" cy="7778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18" name="Line 231"/>
          <p:cNvSpPr>
            <a:spLocks noChangeShapeType="1"/>
          </p:cNvSpPr>
          <p:nvPr/>
        </p:nvSpPr>
        <p:spPr bwMode="auto">
          <a:xfrm flipV="1">
            <a:off x="2286794" y="5454877"/>
            <a:ext cx="53975" cy="5873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19" name="Line 232"/>
          <p:cNvSpPr>
            <a:spLocks noChangeShapeType="1"/>
          </p:cNvSpPr>
          <p:nvPr/>
        </p:nvSpPr>
        <p:spPr bwMode="auto">
          <a:xfrm flipH="1">
            <a:off x="2359819" y="4500789"/>
            <a:ext cx="179388" cy="0"/>
          </a:xfrm>
          <a:prstGeom prst="line">
            <a:avLst/>
          </a:prstGeom>
          <a:noFill/>
          <a:ln w="9525">
            <a:solidFill>
              <a:srgbClr val="000000"/>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20" name="Line 233"/>
          <p:cNvSpPr>
            <a:spLocks noChangeShapeType="1"/>
          </p:cNvSpPr>
          <p:nvPr/>
        </p:nvSpPr>
        <p:spPr bwMode="auto">
          <a:xfrm flipH="1">
            <a:off x="2340769" y="5435827"/>
            <a:ext cx="252413" cy="0"/>
          </a:xfrm>
          <a:prstGeom prst="line">
            <a:avLst/>
          </a:prstGeom>
          <a:noFill/>
          <a:ln w="9525" algn="ctr">
            <a:solidFill>
              <a:srgbClr val="000000"/>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21" name="Line 234"/>
          <p:cNvSpPr>
            <a:spLocks noChangeShapeType="1"/>
          </p:cNvSpPr>
          <p:nvPr/>
        </p:nvSpPr>
        <p:spPr bwMode="auto">
          <a:xfrm>
            <a:off x="1947069" y="2786289"/>
            <a:ext cx="339725" cy="487363"/>
          </a:xfrm>
          <a:prstGeom prst="line">
            <a:avLst/>
          </a:prstGeom>
          <a:noFill/>
          <a:ln w="9525">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22" name="Line 236"/>
          <p:cNvSpPr>
            <a:spLocks noChangeShapeType="1"/>
          </p:cNvSpPr>
          <p:nvPr/>
        </p:nvSpPr>
        <p:spPr bwMode="auto">
          <a:xfrm flipH="1" flipV="1">
            <a:off x="2785269" y="2024289"/>
            <a:ext cx="152400" cy="0"/>
          </a:xfrm>
          <a:prstGeom prst="line">
            <a:avLst/>
          </a:prstGeom>
          <a:noFill/>
          <a:ln w="9525" algn="ctr">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23" name="Line 237"/>
          <p:cNvSpPr>
            <a:spLocks noChangeShapeType="1"/>
          </p:cNvSpPr>
          <p:nvPr/>
        </p:nvSpPr>
        <p:spPr bwMode="auto">
          <a:xfrm flipH="1" flipV="1">
            <a:off x="1153319" y="5710464"/>
            <a:ext cx="306388" cy="0"/>
          </a:xfrm>
          <a:prstGeom prst="line">
            <a:avLst/>
          </a:prstGeom>
          <a:noFill/>
          <a:ln w="9525" algn="ctr">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24" name="Line 238"/>
          <p:cNvSpPr>
            <a:spLocks noChangeShapeType="1"/>
          </p:cNvSpPr>
          <p:nvPr/>
        </p:nvSpPr>
        <p:spPr bwMode="auto">
          <a:xfrm flipV="1">
            <a:off x="3115469" y="2375127"/>
            <a:ext cx="0" cy="3197225"/>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25" name="Text Box 240"/>
          <p:cNvSpPr txBox="1">
            <a:spLocks noChangeArrowheads="1"/>
          </p:cNvSpPr>
          <p:nvPr/>
        </p:nvSpPr>
        <p:spPr bwMode="auto">
          <a:xfrm>
            <a:off x="1642269" y="2557689"/>
            <a:ext cx="630238"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00">
                <a:solidFill>
                  <a:srgbClr val="000000"/>
                </a:solidFill>
                <a:latin typeface="Times New Roman" pitchFamily="18" charset="0"/>
              </a:rPr>
              <a:t>Prise d’air</a:t>
            </a:r>
            <a:endParaRPr lang="fr-FR" altLang="fr-FR"/>
          </a:p>
        </p:txBody>
      </p:sp>
      <p:sp>
        <p:nvSpPr>
          <p:cNvPr id="26" name="Text Box 241"/>
          <p:cNvSpPr txBox="1">
            <a:spLocks noChangeArrowheads="1"/>
          </p:cNvSpPr>
          <p:nvPr/>
        </p:nvSpPr>
        <p:spPr bwMode="auto">
          <a:xfrm>
            <a:off x="2030413" y="1884863"/>
            <a:ext cx="8382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00" dirty="0">
                <a:latin typeface="Times New Roman" pitchFamily="18" charset="0"/>
              </a:rPr>
              <a:t>Évacuation des gaz</a:t>
            </a:r>
            <a:endParaRPr lang="fr-FR" altLang="fr-FR" sz="1000" dirty="0"/>
          </a:p>
        </p:txBody>
      </p:sp>
      <p:sp>
        <p:nvSpPr>
          <p:cNvPr id="27" name="Text Box 242"/>
          <p:cNvSpPr txBox="1">
            <a:spLocks noChangeArrowheads="1"/>
          </p:cNvSpPr>
          <p:nvPr/>
        </p:nvSpPr>
        <p:spPr bwMode="auto">
          <a:xfrm>
            <a:off x="1153319" y="5876983"/>
            <a:ext cx="306387" cy="19526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in">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00" dirty="0">
                <a:solidFill>
                  <a:srgbClr val="FF0000"/>
                </a:solidFill>
                <a:latin typeface="Times New Roman" pitchFamily="18" charset="0"/>
              </a:rPr>
              <a:t>FTE</a:t>
            </a:r>
            <a:endParaRPr lang="fr-FR" altLang="fr-FR" dirty="0"/>
          </a:p>
        </p:txBody>
      </p:sp>
      <p:sp>
        <p:nvSpPr>
          <p:cNvPr id="28" name="Line 243"/>
          <p:cNvSpPr>
            <a:spLocks noChangeShapeType="1"/>
          </p:cNvSpPr>
          <p:nvPr/>
        </p:nvSpPr>
        <p:spPr bwMode="auto">
          <a:xfrm flipH="1">
            <a:off x="523082" y="5689827"/>
            <a:ext cx="53975"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29" name="Oval 246"/>
          <p:cNvSpPr>
            <a:spLocks noChangeArrowheads="1"/>
          </p:cNvSpPr>
          <p:nvPr/>
        </p:nvSpPr>
        <p:spPr bwMode="auto">
          <a:xfrm>
            <a:off x="2936615" y="1846489"/>
            <a:ext cx="304800" cy="330200"/>
          </a:xfrm>
          <a:prstGeom prst="ellipse">
            <a:avLst/>
          </a:prstGeom>
          <a:noFill/>
          <a:ln w="1270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30" name="Picture 248" descr="115-1574_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069" y="2602139"/>
            <a:ext cx="9366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1" name="Text Box 249"/>
          <p:cNvSpPr txBox="1">
            <a:spLocks noChangeArrowheads="1"/>
          </p:cNvSpPr>
          <p:nvPr/>
        </p:nvSpPr>
        <p:spPr bwMode="auto">
          <a:xfrm>
            <a:off x="2575719" y="4362677"/>
            <a:ext cx="6477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00">
                <a:solidFill>
                  <a:srgbClr val="000000"/>
                </a:solidFill>
                <a:latin typeface="Times New Roman" pitchFamily="18" charset="0"/>
              </a:rPr>
              <a:t>Cuisine...</a:t>
            </a:r>
            <a:endParaRPr lang="fr-FR" altLang="fr-FR"/>
          </a:p>
        </p:txBody>
      </p:sp>
      <p:sp>
        <p:nvSpPr>
          <p:cNvPr id="32" name="Text Box 250"/>
          <p:cNvSpPr txBox="1">
            <a:spLocks noChangeArrowheads="1"/>
          </p:cNvSpPr>
          <p:nvPr/>
        </p:nvSpPr>
        <p:spPr bwMode="auto">
          <a:xfrm>
            <a:off x="2610644" y="5300889"/>
            <a:ext cx="396875" cy="19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00">
                <a:solidFill>
                  <a:srgbClr val="000000"/>
                </a:solidFill>
                <a:latin typeface="Times New Roman" pitchFamily="18" charset="0"/>
              </a:rPr>
              <a:t>WC...</a:t>
            </a:r>
            <a:endParaRPr lang="fr-FR" altLang="fr-FR"/>
          </a:p>
        </p:txBody>
      </p:sp>
      <p:sp>
        <p:nvSpPr>
          <p:cNvPr id="33" name="Text Box 251"/>
          <p:cNvSpPr txBox="1">
            <a:spLocks noChangeArrowheads="1"/>
          </p:cNvSpPr>
          <p:nvPr/>
        </p:nvSpPr>
        <p:spPr bwMode="auto">
          <a:xfrm>
            <a:off x="3928269" y="2189389"/>
            <a:ext cx="1439863" cy="19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000">
                <a:solidFill>
                  <a:srgbClr val="000000"/>
                </a:solidFill>
                <a:latin typeface="Times New Roman" pitchFamily="18" charset="0"/>
              </a:rPr>
              <a:t>Extracteur statique</a:t>
            </a:r>
            <a:endParaRPr lang="fr-FR" altLang="fr-FR"/>
          </a:p>
        </p:txBody>
      </p:sp>
      <p:grpSp>
        <p:nvGrpSpPr>
          <p:cNvPr id="34" name="Group 331"/>
          <p:cNvGrpSpPr>
            <a:grpSpLocks/>
          </p:cNvGrpSpPr>
          <p:nvPr/>
        </p:nvGrpSpPr>
        <p:grpSpPr bwMode="auto">
          <a:xfrm>
            <a:off x="3552125" y="4893293"/>
            <a:ext cx="1854200" cy="214313"/>
            <a:chOff x="1275" y="5329"/>
            <a:chExt cx="1168" cy="125"/>
          </a:xfrm>
        </p:grpSpPr>
        <p:sp>
          <p:nvSpPr>
            <p:cNvPr id="35" name="Line 284"/>
            <p:cNvSpPr>
              <a:spLocks noChangeShapeType="1"/>
            </p:cNvSpPr>
            <p:nvPr/>
          </p:nvSpPr>
          <p:spPr bwMode="auto">
            <a:xfrm>
              <a:off x="1275" y="5397"/>
              <a:ext cx="14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36" name="Text Box 286"/>
            <p:cNvSpPr txBox="1">
              <a:spLocks noChangeArrowheads="1"/>
            </p:cNvSpPr>
            <p:nvPr/>
          </p:nvSpPr>
          <p:spPr bwMode="auto">
            <a:xfrm>
              <a:off x="1434" y="5329"/>
              <a:ext cx="1009"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00" dirty="0">
                  <a:solidFill>
                    <a:srgbClr val="000000"/>
                  </a:solidFill>
                  <a:latin typeface="Times New Roman" pitchFamily="18" charset="0"/>
                </a:rPr>
                <a:t> ventilation primaire amont</a:t>
              </a:r>
              <a:endParaRPr lang="fr-FR" altLang="fr-FR" dirty="0"/>
            </a:p>
          </p:txBody>
        </p:sp>
      </p:grpSp>
      <p:grpSp>
        <p:nvGrpSpPr>
          <p:cNvPr id="37" name="Group 332"/>
          <p:cNvGrpSpPr>
            <a:grpSpLocks/>
          </p:cNvGrpSpPr>
          <p:nvPr/>
        </p:nvGrpSpPr>
        <p:grpSpPr bwMode="auto">
          <a:xfrm>
            <a:off x="3554099" y="5348514"/>
            <a:ext cx="1854200" cy="212725"/>
            <a:chOff x="1275" y="5488"/>
            <a:chExt cx="1168" cy="124"/>
          </a:xfrm>
        </p:grpSpPr>
        <p:sp>
          <p:nvSpPr>
            <p:cNvPr id="38" name="Line 285"/>
            <p:cNvSpPr>
              <a:spLocks noChangeShapeType="1"/>
            </p:cNvSpPr>
            <p:nvPr/>
          </p:nvSpPr>
          <p:spPr bwMode="auto">
            <a:xfrm>
              <a:off x="1275" y="5556"/>
              <a:ext cx="147" cy="0"/>
            </a:xfrm>
            <a:prstGeom prst="line">
              <a:avLst/>
            </a:prstGeom>
            <a:noFill/>
            <a:ln w="127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39" name="Text Box 287"/>
            <p:cNvSpPr txBox="1">
              <a:spLocks noChangeArrowheads="1"/>
            </p:cNvSpPr>
            <p:nvPr/>
          </p:nvSpPr>
          <p:spPr bwMode="auto">
            <a:xfrm>
              <a:off x="1434" y="5488"/>
              <a:ext cx="1009"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00" dirty="0">
                  <a:solidFill>
                    <a:srgbClr val="000000"/>
                  </a:solidFill>
                  <a:latin typeface="Times New Roman" pitchFamily="18" charset="0"/>
                </a:rPr>
                <a:t>ventilation </a:t>
              </a:r>
              <a:r>
                <a:rPr lang="fr-FR" altLang="fr-FR" sz="1000" dirty="0" smtClean="0">
                  <a:solidFill>
                    <a:srgbClr val="000000"/>
                  </a:solidFill>
                  <a:latin typeface="Times New Roman" pitchFamily="18" charset="0"/>
                </a:rPr>
                <a:t>secondaire</a:t>
              </a:r>
              <a:endParaRPr lang="fr-FR" altLang="fr-FR" sz="1000" b="1" dirty="0">
                <a:solidFill>
                  <a:schemeClr val="bg2"/>
                </a:solidFill>
                <a:latin typeface="Times New Roman" pitchFamily="18" charset="0"/>
              </a:endParaRPr>
            </a:p>
          </p:txBody>
        </p:sp>
      </p:grpSp>
      <p:sp>
        <p:nvSpPr>
          <p:cNvPr id="40" name="Oval 288"/>
          <p:cNvSpPr>
            <a:spLocks noChangeArrowheads="1"/>
          </p:cNvSpPr>
          <p:nvPr/>
        </p:nvSpPr>
        <p:spPr bwMode="auto">
          <a:xfrm>
            <a:off x="2175669" y="3262539"/>
            <a:ext cx="228600" cy="150813"/>
          </a:xfrm>
          <a:prstGeom prst="ellipse">
            <a:avLst/>
          </a:prstGeom>
          <a:noFill/>
          <a:ln w="1270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grpSp>
        <p:nvGrpSpPr>
          <p:cNvPr id="41" name="Group 322"/>
          <p:cNvGrpSpPr>
            <a:grpSpLocks/>
          </p:cNvGrpSpPr>
          <p:nvPr/>
        </p:nvGrpSpPr>
        <p:grpSpPr bwMode="auto">
          <a:xfrm>
            <a:off x="818357" y="2106839"/>
            <a:ext cx="2271712" cy="3578225"/>
            <a:chOff x="633" y="2928"/>
            <a:chExt cx="1431" cy="2081"/>
          </a:xfrm>
        </p:grpSpPr>
        <p:sp>
          <p:nvSpPr>
            <p:cNvPr id="42" name="Line 226"/>
            <p:cNvSpPr>
              <a:spLocks noChangeShapeType="1"/>
            </p:cNvSpPr>
            <p:nvPr/>
          </p:nvSpPr>
          <p:spPr bwMode="auto">
            <a:xfrm rot="-180000" flipH="1" flipV="1">
              <a:off x="672" y="4944"/>
              <a:ext cx="1305" cy="45"/>
            </a:xfrm>
            <a:prstGeom prst="line">
              <a:avLst/>
            </a:prstGeom>
            <a:noFill/>
            <a:ln w="127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43" name="Line 228"/>
            <p:cNvSpPr>
              <a:spLocks noChangeShapeType="1"/>
            </p:cNvSpPr>
            <p:nvPr/>
          </p:nvSpPr>
          <p:spPr bwMode="auto">
            <a:xfrm flipH="1">
              <a:off x="633" y="4977"/>
              <a:ext cx="39" cy="32"/>
            </a:xfrm>
            <a:prstGeom prst="line">
              <a:avLst/>
            </a:prstGeom>
            <a:noFill/>
            <a:ln w="127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44" name="Line 315"/>
            <p:cNvSpPr>
              <a:spLocks noChangeShapeType="1"/>
            </p:cNvSpPr>
            <p:nvPr/>
          </p:nvSpPr>
          <p:spPr bwMode="auto">
            <a:xfrm flipV="1">
              <a:off x="1968" y="4896"/>
              <a:ext cx="96" cy="57"/>
            </a:xfrm>
            <a:prstGeom prst="line">
              <a:avLst/>
            </a:prstGeom>
            <a:noFill/>
            <a:ln w="127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sp>
          <p:nvSpPr>
            <p:cNvPr id="45" name="Line 316"/>
            <p:cNvSpPr>
              <a:spLocks noChangeShapeType="1"/>
            </p:cNvSpPr>
            <p:nvPr/>
          </p:nvSpPr>
          <p:spPr bwMode="auto">
            <a:xfrm flipV="1">
              <a:off x="2064" y="2928"/>
              <a:ext cx="0" cy="1968"/>
            </a:xfrm>
            <a:prstGeom prst="line">
              <a:avLst/>
            </a:prstGeom>
            <a:noFill/>
            <a:ln w="127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fr-FR"/>
            </a:p>
          </p:txBody>
        </p:sp>
      </p:grpSp>
      <p:sp>
        <p:nvSpPr>
          <p:cNvPr id="46" name="AutoShape 318"/>
          <p:cNvSpPr>
            <a:spLocks noChangeArrowheads="1"/>
          </p:cNvSpPr>
          <p:nvPr/>
        </p:nvSpPr>
        <p:spPr bwMode="auto">
          <a:xfrm>
            <a:off x="3013869" y="1941739"/>
            <a:ext cx="152400" cy="165100"/>
          </a:xfrm>
          <a:prstGeom prst="triangle">
            <a:avLst>
              <a:gd name="adj" fmla="val 50000"/>
            </a:avLst>
          </a:prstGeom>
          <a:solidFill>
            <a:srgbClr val="00CC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47" name="Line 336"/>
          <p:cNvSpPr>
            <a:spLocks noChangeShapeType="1"/>
          </p:cNvSpPr>
          <p:nvPr/>
        </p:nvSpPr>
        <p:spPr bwMode="auto">
          <a:xfrm rot="136113" flipV="1">
            <a:off x="2328069" y="2176689"/>
            <a:ext cx="685800" cy="106680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48" name="Text Box 338"/>
          <p:cNvSpPr txBox="1">
            <a:spLocks noChangeArrowheads="1"/>
          </p:cNvSpPr>
          <p:nvPr/>
        </p:nvSpPr>
        <p:spPr bwMode="auto">
          <a:xfrm rot="18327629">
            <a:off x="2168526" y="2564832"/>
            <a:ext cx="838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ltLang="fr-FR" sz="800" b="1" dirty="0"/>
              <a:t>1m minimum</a:t>
            </a:r>
          </a:p>
        </p:txBody>
      </p:sp>
      <p:sp>
        <p:nvSpPr>
          <p:cNvPr id="49" name="Text Box 340"/>
          <p:cNvSpPr txBox="1">
            <a:spLocks noChangeArrowheads="1"/>
          </p:cNvSpPr>
          <p:nvPr/>
        </p:nvSpPr>
        <p:spPr bwMode="auto">
          <a:xfrm>
            <a:off x="3090069" y="2176689"/>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fr-FR" altLang="fr-FR" sz="1000"/>
          </a:p>
        </p:txBody>
      </p:sp>
      <p:sp>
        <p:nvSpPr>
          <p:cNvPr id="50" name="Text Box 341"/>
          <p:cNvSpPr txBox="1">
            <a:spLocks noChangeArrowheads="1"/>
          </p:cNvSpPr>
          <p:nvPr/>
        </p:nvSpPr>
        <p:spPr bwMode="auto">
          <a:xfrm>
            <a:off x="3166269" y="2176689"/>
            <a:ext cx="76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ltLang="fr-FR" sz="800" b="1" dirty="0"/>
              <a:t>40 cm min</a:t>
            </a:r>
          </a:p>
        </p:txBody>
      </p:sp>
      <p:sp>
        <p:nvSpPr>
          <p:cNvPr id="51" name="Line 342"/>
          <p:cNvSpPr>
            <a:spLocks noChangeShapeType="1"/>
          </p:cNvSpPr>
          <p:nvPr/>
        </p:nvSpPr>
        <p:spPr bwMode="auto">
          <a:xfrm>
            <a:off x="3166269" y="2176689"/>
            <a:ext cx="0" cy="22860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52" name="Line 343"/>
          <p:cNvSpPr>
            <a:spLocks noChangeShapeType="1"/>
          </p:cNvSpPr>
          <p:nvPr/>
        </p:nvSpPr>
        <p:spPr bwMode="auto">
          <a:xfrm>
            <a:off x="3242469" y="2024289"/>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 name="Line 344"/>
          <p:cNvSpPr>
            <a:spLocks noChangeShapeType="1"/>
          </p:cNvSpPr>
          <p:nvPr/>
        </p:nvSpPr>
        <p:spPr bwMode="auto">
          <a:xfrm>
            <a:off x="3852069" y="2024289"/>
            <a:ext cx="381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 name="Text Box 6"/>
          <p:cNvSpPr txBox="1">
            <a:spLocks noChangeArrowheads="1"/>
          </p:cNvSpPr>
          <p:nvPr/>
        </p:nvSpPr>
        <p:spPr bwMode="auto">
          <a:xfrm>
            <a:off x="5591872" y="1276913"/>
            <a:ext cx="3084073" cy="2031325"/>
          </a:xfrm>
          <a:prstGeom prst="rect">
            <a:avLst/>
          </a:prstGeom>
          <a:noFill/>
          <a:ln w="9525">
            <a:solidFill>
              <a:srgbClr val="00CC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ltLang="fr-FR" sz="1200" u="sng" dirty="0"/>
              <a:t>Descriptif:</a:t>
            </a:r>
          </a:p>
          <a:p>
            <a:pPr algn="just" eaLnBrk="1" hangingPunct="1">
              <a:spcBef>
                <a:spcPct val="50000"/>
              </a:spcBef>
            </a:pPr>
            <a:r>
              <a:rPr lang="fr-FR" altLang="fr-FR" sz="1200" dirty="0"/>
              <a:t>L’Arrêté du 7 septembre 2009 et le DTU 64-1 imposent un système d’extraction des gaz produits dans les ouvrages de prétraitements (notamment l’hydrogène sulfuré) : ce  système se compose de deux ventilations appelées ventilation primaire et secondaire. Cette dernière doit être munie d’un </a:t>
            </a:r>
            <a:r>
              <a:rPr lang="fr-FR" altLang="fr-FR" sz="1200" u="sng" dirty="0"/>
              <a:t>extracteur statique (ou éolien</a:t>
            </a:r>
            <a:r>
              <a:rPr lang="fr-FR" altLang="fr-FR" sz="1200" dirty="0"/>
              <a:t>) afin d’assurer la circulation d’air.</a:t>
            </a:r>
          </a:p>
        </p:txBody>
      </p:sp>
      <p:sp>
        <p:nvSpPr>
          <p:cNvPr id="55" name="Text Box 14"/>
          <p:cNvSpPr txBox="1">
            <a:spLocks noChangeArrowheads="1"/>
          </p:cNvSpPr>
          <p:nvPr/>
        </p:nvSpPr>
        <p:spPr bwMode="auto">
          <a:xfrm>
            <a:off x="5591872" y="3857146"/>
            <a:ext cx="3084073" cy="1477328"/>
          </a:xfrm>
          <a:prstGeom prst="rect">
            <a:avLst/>
          </a:prstGeom>
          <a:noFill/>
          <a:ln w="6350">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fr-FR" altLang="fr-FR" sz="1200"/>
              <a:t>Le piquage pour l’extraction des gaz doit être réalisé avec une </a:t>
            </a:r>
            <a:r>
              <a:rPr lang="fr-FR" altLang="fr-FR" sz="1200" b="1" i="1" u="sng">
                <a:solidFill>
                  <a:srgbClr val="FF0000"/>
                </a:solidFill>
              </a:rPr>
              <a:t>canalisation de </a:t>
            </a:r>
            <a:r>
              <a:rPr lang="en-US" altLang="fr-FR" sz="1200" b="1" i="1" u="sng">
                <a:solidFill>
                  <a:srgbClr val="FF0000"/>
                </a:solidFill>
                <a:cs typeface="Arial" charset="0"/>
              </a:rPr>
              <a:t>Ø100 mm</a:t>
            </a:r>
            <a:r>
              <a:rPr lang="en-US" altLang="fr-FR" sz="1200">
                <a:cs typeface="Arial" charset="0"/>
              </a:rPr>
              <a:t> en sortie de fosse toutes eaux.</a:t>
            </a:r>
          </a:p>
          <a:p>
            <a:pPr algn="just" eaLnBrk="1" hangingPunct="1">
              <a:spcBef>
                <a:spcPct val="50000"/>
              </a:spcBef>
            </a:pPr>
            <a:r>
              <a:rPr lang="en-US" altLang="fr-FR" sz="1200">
                <a:cs typeface="Arial" charset="0"/>
              </a:rPr>
              <a:t>Les canalisations d’extraction sont prolongées au-dessus de la toiture et des locaux habités en </a:t>
            </a:r>
            <a:r>
              <a:rPr lang="en-US" altLang="fr-FR" sz="1200" b="1" i="1" u="sng">
                <a:solidFill>
                  <a:srgbClr val="FF0000"/>
                </a:solidFill>
                <a:cs typeface="Arial" charset="0"/>
              </a:rPr>
              <a:t>évitant autant que possible les coudes à 90°.</a:t>
            </a:r>
            <a:endParaRPr lang="en-US" altLang="fr-FR" sz="1200">
              <a:solidFill>
                <a:srgbClr val="FF0000"/>
              </a:solidFill>
              <a:cs typeface="Arial" charset="0"/>
            </a:endParaRPr>
          </a:p>
        </p:txBody>
      </p:sp>
      <p:sp>
        <p:nvSpPr>
          <p:cNvPr id="56" name="ZoneTexte 55"/>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418520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9607" y="692696"/>
            <a:ext cx="7024744" cy="1143000"/>
          </a:xfrm>
        </p:spPr>
        <p:txBody>
          <a:bodyPr>
            <a:noAutofit/>
          </a:bodyPr>
          <a:lstStyle/>
          <a:p>
            <a:r>
              <a:rPr lang="fr-FR" sz="2400" dirty="0" smtClean="0"/>
              <a:t>Les prestations réalisées par Holocène Environnement</a:t>
            </a:r>
            <a:endParaRPr lang="fr-FR" sz="2400" dirty="0"/>
          </a:p>
        </p:txBody>
      </p:sp>
      <p:sp>
        <p:nvSpPr>
          <p:cNvPr id="3" name="Espace réservé du contenu 2"/>
          <p:cNvSpPr>
            <a:spLocks noGrp="1"/>
          </p:cNvSpPr>
          <p:nvPr>
            <p:ph idx="1"/>
          </p:nvPr>
        </p:nvSpPr>
        <p:spPr>
          <a:xfrm>
            <a:off x="1043608" y="2132856"/>
            <a:ext cx="6777317" cy="3508977"/>
          </a:xfrm>
        </p:spPr>
        <p:txBody>
          <a:bodyPr>
            <a:normAutofit fontScale="92500"/>
          </a:bodyPr>
          <a:lstStyle/>
          <a:p>
            <a:pPr marL="68580" indent="0">
              <a:buNone/>
            </a:pPr>
            <a:r>
              <a:rPr lang="fr-FR" dirty="0" smtClean="0"/>
              <a:t>Le diagnostic assainissement</a:t>
            </a:r>
          </a:p>
          <a:p>
            <a:pPr marL="68580" indent="0">
              <a:buNone/>
            </a:pPr>
            <a:r>
              <a:rPr lang="fr-FR" sz="1500" dirty="0" smtClean="0"/>
              <a:t>- Dans le cadre d’une vente, d’une campagne réglementaire ou d’une assistance technique.</a:t>
            </a:r>
          </a:p>
          <a:p>
            <a:pPr marL="68580" indent="0">
              <a:buNone/>
            </a:pPr>
            <a:endParaRPr lang="fr-FR" dirty="0"/>
          </a:p>
          <a:p>
            <a:pPr marL="68580" indent="0">
              <a:buNone/>
            </a:pPr>
            <a:r>
              <a:rPr lang="fr-FR" dirty="0" smtClean="0"/>
              <a:t>Le </a:t>
            </a:r>
            <a:r>
              <a:rPr lang="fr-FR" dirty="0"/>
              <a:t>contrôle </a:t>
            </a:r>
            <a:r>
              <a:rPr lang="fr-FR" dirty="0" smtClean="0"/>
              <a:t>de conception</a:t>
            </a:r>
          </a:p>
          <a:p>
            <a:pPr marL="68580" indent="0">
              <a:buNone/>
            </a:pPr>
            <a:r>
              <a:rPr lang="fr-FR" sz="1500" dirty="0" smtClean="0"/>
              <a:t>- Instruction du dossier d’assainissement déposé par le particulier pour un validation technique et réglementaire du projet</a:t>
            </a:r>
          </a:p>
          <a:p>
            <a:pPr marL="68580" indent="0">
              <a:buNone/>
            </a:pPr>
            <a:r>
              <a:rPr lang="fr-FR" sz="1500" dirty="0"/>
              <a:t> </a:t>
            </a:r>
            <a:endParaRPr lang="fr-FR" sz="1500" dirty="0" smtClean="0"/>
          </a:p>
          <a:p>
            <a:pPr marL="68580" indent="0">
              <a:buNone/>
            </a:pPr>
            <a:endParaRPr lang="fr-FR" dirty="0"/>
          </a:p>
          <a:p>
            <a:pPr marL="68580" indent="0">
              <a:buNone/>
            </a:pPr>
            <a:r>
              <a:rPr lang="fr-FR" dirty="0" smtClean="0"/>
              <a:t>Le contrôle de bonne exécution des travaux</a:t>
            </a:r>
          </a:p>
          <a:p>
            <a:pPr marL="68580" indent="0">
              <a:buNone/>
            </a:pPr>
            <a:r>
              <a:rPr lang="fr-FR" sz="1500" dirty="0" smtClean="0"/>
              <a:t>- Suivis du chantier d’assainissement non collectif en cours de réalisation.</a:t>
            </a:r>
            <a:endParaRPr lang="fr-FR" sz="1500" dirty="0"/>
          </a:p>
        </p:txBody>
      </p:sp>
      <p:sp>
        <p:nvSpPr>
          <p:cNvPr id="5" name="ZoneTexte 4"/>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127105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764704"/>
            <a:ext cx="7488832" cy="5724644"/>
          </a:xfrm>
          <a:prstGeom prst="rect">
            <a:avLst/>
          </a:prstGeom>
        </p:spPr>
        <p:txBody>
          <a:bodyPr wrap="square">
            <a:spAutoFit/>
          </a:bodyPr>
          <a:lstStyle/>
          <a:p>
            <a:r>
              <a:rPr lang="fr-FR" altLang="fr-FR" sz="2400" dirty="0" smtClean="0">
                <a:solidFill>
                  <a:schemeClr val="accent1"/>
                </a:solidFill>
                <a:cs typeface="Arial" charset="0"/>
              </a:rPr>
              <a:t>Qu’est ce que L’ANC?</a:t>
            </a:r>
            <a:br>
              <a:rPr lang="fr-FR" altLang="fr-FR" sz="2400" dirty="0" smtClean="0">
                <a:solidFill>
                  <a:schemeClr val="accent1"/>
                </a:solidFill>
                <a:cs typeface="Arial" charset="0"/>
              </a:rPr>
            </a:br>
            <a:r>
              <a:rPr lang="fr-FR" altLang="fr-FR" dirty="0" smtClean="0">
                <a:cs typeface="Arial" charset="0"/>
              </a:rPr>
              <a:t/>
            </a:r>
            <a:br>
              <a:rPr lang="fr-FR" altLang="fr-FR" dirty="0" smtClean="0">
                <a:cs typeface="Arial" charset="0"/>
              </a:rPr>
            </a:br>
            <a:r>
              <a:rPr lang="fr-FR" altLang="fr-FR" dirty="0" smtClean="0">
                <a:cs typeface="Arial" charset="0"/>
              </a:rPr>
              <a:t>Toute construction qui ne peut être raccordée au réseau d’assainissement collectif doit être dotée d’un système de traitement des eaux usées domestiques sur la parcelle. C’est ce qu’on appelle un assainissement non collectif ou autonome ou encore individuel.</a:t>
            </a:r>
            <a:br>
              <a:rPr lang="fr-FR" altLang="fr-FR" dirty="0" smtClean="0">
                <a:cs typeface="Arial" charset="0"/>
              </a:rPr>
            </a:br>
            <a:r>
              <a:rPr lang="fr-FR" altLang="fr-FR" dirty="0" smtClean="0">
                <a:cs typeface="Arial" charset="0"/>
              </a:rPr>
              <a:t>La loi sur l’eau du 3 janvier 1992 a pour objectif la lutte contre la pollution afin de préserver la santé publique et la qualité des eaux superficielles.</a:t>
            </a:r>
            <a:br>
              <a:rPr lang="fr-FR" altLang="fr-FR" dirty="0" smtClean="0">
                <a:cs typeface="Arial" charset="0"/>
              </a:rPr>
            </a:br>
            <a:r>
              <a:rPr lang="fr-FR" altLang="fr-FR" dirty="0" smtClean="0">
                <a:cs typeface="Arial" charset="0"/>
              </a:rPr>
              <a:t/>
            </a:r>
            <a:br>
              <a:rPr lang="fr-FR" altLang="fr-FR" dirty="0" smtClean="0">
                <a:cs typeface="Arial" charset="0"/>
              </a:rPr>
            </a:br>
            <a:r>
              <a:rPr lang="fr-FR" altLang="fr-FR" dirty="0" smtClean="0">
                <a:cs typeface="Arial" charset="0"/>
              </a:rPr>
              <a:t>Le Maire est responsable de l’application de cette loi. </a:t>
            </a:r>
            <a:endParaRPr lang="fr-FR" altLang="fr-FR" dirty="0">
              <a:cs typeface="Arial" charset="0"/>
            </a:endParaRPr>
          </a:p>
          <a:p>
            <a:r>
              <a:rPr lang="fr-FR" altLang="fr-FR" dirty="0" smtClean="0">
                <a:cs typeface="Arial" charset="0"/>
              </a:rPr>
              <a:t/>
            </a:r>
            <a:br>
              <a:rPr lang="fr-FR" altLang="fr-FR" dirty="0" smtClean="0">
                <a:cs typeface="Arial" charset="0"/>
              </a:rPr>
            </a:br>
            <a:r>
              <a:rPr lang="fr-FR" altLang="fr-FR" dirty="0" smtClean="0">
                <a:cs typeface="Arial" charset="0"/>
              </a:rPr>
              <a:t>La mairie possède la compétence de SPANC</a:t>
            </a:r>
            <a:r>
              <a:rPr lang="fr-FR" altLang="fr-FR" dirty="0">
                <a:cs typeface="Arial" charset="0"/>
              </a:rPr>
              <a:t> </a:t>
            </a:r>
            <a:r>
              <a:rPr lang="fr-FR" altLang="fr-FR" dirty="0" smtClean="0">
                <a:cs typeface="Arial" charset="0"/>
              </a:rPr>
              <a:t>et le bureau d’étude Holocène environnement a été choisi par la commune comme prestataire privé pour assurer l’assistance technique du service. </a:t>
            </a:r>
            <a:endParaRPr lang="fr-FR" altLang="fr-FR" dirty="0">
              <a:cs typeface="Arial" charset="0"/>
            </a:endParaRPr>
          </a:p>
          <a:p>
            <a:endParaRPr lang="fr-FR" altLang="fr-FR" dirty="0">
              <a:cs typeface="Arial" charset="0"/>
            </a:endParaRPr>
          </a:p>
          <a:p>
            <a:r>
              <a:rPr lang="fr-FR" altLang="fr-FR" dirty="0" smtClean="0">
                <a:cs typeface="Arial" charset="0"/>
              </a:rPr>
              <a:t>Ce service a pour vocation de vous apporter des conseils dans toutes vos démarches liées à l’assainissement non collectif.</a:t>
            </a:r>
          </a:p>
        </p:txBody>
      </p:sp>
      <p:sp>
        <p:nvSpPr>
          <p:cNvPr id="6" name="ZoneTexte 5"/>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3719169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124744"/>
            <a:ext cx="7024744" cy="685880"/>
          </a:xfrm>
        </p:spPr>
        <p:txBody>
          <a:bodyPr>
            <a:normAutofit fontScale="90000"/>
          </a:bodyPr>
          <a:lstStyle/>
          <a:p>
            <a:r>
              <a:rPr lang="fr-FR" dirty="0" smtClean="0"/>
              <a:t>Rappel réglementaire</a:t>
            </a:r>
            <a:endParaRPr lang="fr-FR" dirty="0"/>
          </a:p>
        </p:txBody>
      </p:sp>
      <p:sp>
        <p:nvSpPr>
          <p:cNvPr id="3" name="Espace réservé du contenu 2"/>
          <p:cNvSpPr>
            <a:spLocks noGrp="1"/>
          </p:cNvSpPr>
          <p:nvPr>
            <p:ph idx="1"/>
          </p:nvPr>
        </p:nvSpPr>
        <p:spPr>
          <a:xfrm>
            <a:off x="1043608" y="2132856"/>
            <a:ext cx="6777317" cy="3508977"/>
          </a:xfrm>
        </p:spPr>
        <p:txBody>
          <a:bodyPr>
            <a:normAutofit fontScale="47500" lnSpcReduction="20000"/>
          </a:bodyPr>
          <a:lstStyle/>
          <a:p>
            <a:pPr marL="0" indent="0">
              <a:buNone/>
            </a:pPr>
            <a:r>
              <a:rPr lang="fr-FR" sz="3600" b="1" dirty="0"/>
              <a:t>1) La loi sur l’eau du 3 janvier </a:t>
            </a:r>
            <a:r>
              <a:rPr lang="fr-FR" sz="3600" b="1" dirty="0" smtClean="0"/>
              <a:t>1992</a:t>
            </a:r>
          </a:p>
          <a:p>
            <a:endParaRPr lang="fr-FR" sz="3600" dirty="0" smtClean="0"/>
          </a:p>
          <a:p>
            <a:pPr marL="0" indent="0" algn="just">
              <a:buNone/>
            </a:pPr>
            <a:r>
              <a:rPr lang="fr-FR" sz="3600" dirty="0" smtClean="0"/>
              <a:t>La </a:t>
            </a:r>
            <a:r>
              <a:rPr lang="fr-FR" sz="3600" dirty="0"/>
              <a:t>loi sur l’eau de 1992 avait introduit deux </a:t>
            </a:r>
            <a:r>
              <a:rPr lang="fr-FR" sz="3600" dirty="0" smtClean="0"/>
              <a:t>obligations en </a:t>
            </a:r>
            <a:r>
              <a:rPr lang="fr-FR" sz="3600" dirty="0"/>
              <a:t>matière d’assainissement non collectif pour </a:t>
            </a:r>
            <a:r>
              <a:rPr lang="fr-FR" sz="3600" dirty="0" smtClean="0"/>
              <a:t>les collectivités </a:t>
            </a:r>
            <a:r>
              <a:rPr lang="fr-FR" sz="3600" dirty="0"/>
              <a:t>locales :</a:t>
            </a:r>
          </a:p>
          <a:p>
            <a:pPr marL="0" indent="0" algn="just">
              <a:buNone/>
            </a:pPr>
            <a:r>
              <a:rPr lang="fr-FR" sz="3600" dirty="0" smtClean="0"/>
              <a:t>la </a:t>
            </a:r>
            <a:r>
              <a:rPr lang="fr-FR" sz="3600" dirty="0"/>
              <a:t>première était l’obligation de créer un service </a:t>
            </a:r>
            <a:r>
              <a:rPr lang="fr-FR" sz="3600" dirty="0" smtClean="0"/>
              <a:t>public d’assainissement </a:t>
            </a:r>
            <a:r>
              <a:rPr lang="fr-FR" sz="3600" dirty="0"/>
              <a:t>non collectif (SPANC) avant </a:t>
            </a:r>
            <a:r>
              <a:rPr lang="fr-FR" sz="3600" dirty="0" smtClean="0"/>
              <a:t>le 31 </a:t>
            </a:r>
            <a:r>
              <a:rPr lang="fr-FR" sz="3600" dirty="0"/>
              <a:t>décembre 2005 afin de contrôler les </a:t>
            </a:r>
            <a:r>
              <a:rPr lang="fr-FR" sz="3600" dirty="0" smtClean="0"/>
              <a:t>installations d’ANC </a:t>
            </a:r>
            <a:r>
              <a:rPr lang="fr-FR" sz="3600" dirty="0"/>
              <a:t>chez les particuliers ;</a:t>
            </a:r>
          </a:p>
          <a:p>
            <a:pPr marL="0" indent="0">
              <a:buNone/>
            </a:pPr>
            <a:endParaRPr lang="fr-FR" sz="3600" dirty="0" smtClean="0"/>
          </a:p>
          <a:p>
            <a:pPr marL="0" indent="0" algn="just">
              <a:buNone/>
            </a:pPr>
            <a:r>
              <a:rPr lang="fr-FR" sz="3600" dirty="0" smtClean="0"/>
              <a:t>La </a:t>
            </a:r>
            <a:r>
              <a:rPr lang="fr-FR" sz="3600" dirty="0"/>
              <a:t>seconde prévoyait la mise en place d’un </a:t>
            </a:r>
            <a:r>
              <a:rPr lang="fr-FR" sz="3600" dirty="0" smtClean="0"/>
              <a:t>zonage d’assainissement </a:t>
            </a:r>
            <a:r>
              <a:rPr lang="fr-FR" sz="3600" dirty="0"/>
              <a:t>dont l’objectif est de </a:t>
            </a:r>
            <a:r>
              <a:rPr lang="fr-FR" sz="3600" dirty="0" smtClean="0"/>
              <a:t>définir des </a:t>
            </a:r>
            <a:r>
              <a:rPr lang="fr-FR" sz="3600" dirty="0"/>
              <a:t>zones respectivement d’assainissement </a:t>
            </a:r>
            <a:r>
              <a:rPr lang="fr-FR" sz="3600" dirty="0" smtClean="0"/>
              <a:t>collectif et </a:t>
            </a:r>
            <a:r>
              <a:rPr lang="fr-FR" sz="3600" dirty="0"/>
              <a:t>non collectif sur le territoire de la </a:t>
            </a:r>
            <a:r>
              <a:rPr lang="fr-FR" sz="3600" dirty="0" smtClean="0"/>
              <a:t>collectivité locale.</a:t>
            </a:r>
          </a:p>
          <a:p>
            <a:pPr marL="0" indent="0">
              <a:buNone/>
            </a:pPr>
            <a:endParaRPr lang="fr-FR" dirty="0"/>
          </a:p>
        </p:txBody>
      </p:sp>
      <p:sp>
        <p:nvSpPr>
          <p:cNvPr id="5" name="ZoneTexte 4"/>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2640924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556792"/>
            <a:ext cx="7437512" cy="3805883"/>
          </a:xfrm>
        </p:spPr>
        <p:txBody>
          <a:bodyPr>
            <a:normAutofit fontScale="70000" lnSpcReduction="20000"/>
          </a:bodyPr>
          <a:lstStyle/>
          <a:p>
            <a:pPr marL="0" indent="0">
              <a:buNone/>
            </a:pPr>
            <a:r>
              <a:rPr lang="fr-FR" b="1" dirty="0"/>
              <a:t>2) La loi sur l’eau et les milieux </a:t>
            </a:r>
            <a:r>
              <a:rPr lang="fr-FR" b="1" dirty="0" smtClean="0"/>
              <a:t>aquatiques (LEMA</a:t>
            </a:r>
            <a:r>
              <a:rPr lang="fr-FR" b="1" dirty="0"/>
              <a:t>) du 30 décembre 2006</a:t>
            </a:r>
          </a:p>
          <a:p>
            <a:pPr marL="0" indent="0">
              <a:buNone/>
            </a:pPr>
            <a:endParaRPr lang="fr-FR" dirty="0" smtClean="0"/>
          </a:p>
          <a:p>
            <a:pPr marL="0" indent="0" algn="just">
              <a:buNone/>
            </a:pPr>
            <a:r>
              <a:rPr lang="fr-FR" dirty="0" smtClean="0"/>
              <a:t>La </a:t>
            </a:r>
            <a:r>
              <a:rPr lang="fr-FR" dirty="0"/>
              <a:t>loi sur l’eau et les milieux aquatiques a introduit, </a:t>
            </a:r>
            <a:r>
              <a:rPr lang="fr-FR" dirty="0" smtClean="0"/>
              <a:t>quant à </a:t>
            </a:r>
            <a:r>
              <a:rPr lang="fr-FR" dirty="0"/>
              <a:t>elle, l’obligation de finaliser le diagnostic </a:t>
            </a:r>
            <a:r>
              <a:rPr lang="fr-FR" dirty="0" smtClean="0"/>
              <a:t>des installations </a:t>
            </a:r>
            <a:r>
              <a:rPr lang="fr-FR" dirty="0"/>
              <a:t>d’ANC existantes sur le territoire </a:t>
            </a:r>
            <a:r>
              <a:rPr lang="fr-FR" dirty="0" smtClean="0"/>
              <a:t>communal avant </a:t>
            </a:r>
            <a:r>
              <a:rPr lang="fr-FR" dirty="0"/>
              <a:t>le 1er janvier </a:t>
            </a:r>
            <a:r>
              <a:rPr lang="fr-FR" dirty="0" smtClean="0"/>
              <a:t>2013. Elle </a:t>
            </a:r>
            <a:r>
              <a:rPr lang="fr-FR" dirty="0"/>
              <a:t>a également élargi le champ de </a:t>
            </a:r>
            <a:r>
              <a:rPr lang="fr-FR" dirty="0" smtClean="0"/>
              <a:t>compétences des </a:t>
            </a:r>
            <a:r>
              <a:rPr lang="fr-FR" dirty="0"/>
              <a:t>SPANC en introduisant la possibilité pour ces </a:t>
            </a:r>
            <a:r>
              <a:rPr lang="fr-FR" dirty="0" smtClean="0"/>
              <a:t>derniers d’assurer </a:t>
            </a:r>
            <a:r>
              <a:rPr lang="fr-FR" dirty="0"/>
              <a:t>l’entretien, la réalisation et la </a:t>
            </a:r>
            <a:r>
              <a:rPr lang="fr-FR" dirty="0" smtClean="0"/>
              <a:t>réhabilitation des </a:t>
            </a:r>
            <a:r>
              <a:rPr lang="fr-FR" dirty="0"/>
              <a:t>installations d’ANC (compétences facultatives</a:t>
            </a:r>
            <a:r>
              <a:rPr lang="fr-FR" dirty="0" smtClean="0"/>
              <a:t>).</a:t>
            </a:r>
          </a:p>
          <a:p>
            <a:pPr marL="0" indent="0">
              <a:buNone/>
            </a:pPr>
            <a:endParaRPr lang="fr-FR" dirty="0" smtClean="0"/>
          </a:p>
          <a:p>
            <a:pPr marL="0" indent="0" algn="just">
              <a:buNone/>
            </a:pPr>
            <a:r>
              <a:rPr lang="fr-FR" dirty="0" smtClean="0"/>
              <a:t>Elle </a:t>
            </a:r>
            <a:r>
              <a:rPr lang="fr-FR" dirty="0"/>
              <a:t>a enfin habilité les SPANC à fixer des </a:t>
            </a:r>
            <a:r>
              <a:rPr lang="fr-FR" dirty="0" smtClean="0"/>
              <a:t>prescriptions techniques </a:t>
            </a:r>
            <a:r>
              <a:rPr lang="fr-FR" dirty="0"/>
              <a:t>dans le cadre des études de sol, </a:t>
            </a:r>
            <a:r>
              <a:rPr lang="fr-FR" dirty="0" smtClean="0"/>
              <a:t>de l’implantation </a:t>
            </a:r>
            <a:r>
              <a:rPr lang="fr-FR" dirty="0"/>
              <a:t>des filières d’ANC… Les </a:t>
            </a:r>
            <a:r>
              <a:rPr lang="fr-FR" dirty="0" smtClean="0"/>
              <a:t>propriétaires qui </a:t>
            </a:r>
            <a:r>
              <a:rPr lang="fr-FR" dirty="0"/>
              <a:t>construisent ou réhabilitent des </a:t>
            </a:r>
            <a:r>
              <a:rPr lang="fr-FR" dirty="0" smtClean="0"/>
              <a:t>installations d’ANC </a:t>
            </a:r>
            <a:r>
              <a:rPr lang="fr-FR" dirty="0"/>
              <a:t>sont tenus d’appliquer ces </a:t>
            </a:r>
            <a:r>
              <a:rPr lang="fr-FR" dirty="0" smtClean="0"/>
              <a:t>prescriptions techniques</a:t>
            </a:r>
            <a:r>
              <a:rPr lang="fr-FR" dirty="0"/>
              <a:t>.</a:t>
            </a:r>
          </a:p>
        </p:txBody>
      </p:sp>
      <p:sp>
        <p:nvSpPr>
          <p:cNvPr id="5" name="ZoneTexte 4"/>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3723639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9308" y="2060848"/>
            <a:ext cx="6717432" cy="2736305"/>
          </a:xfrm>
        </p:spPr>
        <p:txBody>
          <a:bodyPr>
            <a:normAutofit fontScale="77500" lnSpcReduction="20000"/>
          </a:bodyPr>
          <a:lstStyle/>
          <a:p>
            <a:pPr marL="0" indent="0">
              <a:buNone/>
            </a:pPr>
            <a:r>
              <a:rPr lang="fr-FR" sz="2200" b="1" dirty="0" smtClean="0"/>
              <a:t>3) La loi Grenelle II du 12 juillet 2010 :</a:t>
            </a:r>
          </a:p>
          <a:p>
            <a:pPr marL="0" indent="0" algn="just">
              <a:buNone/>
            </a:pPr>
            <a:endParaRPr lang="fr-FR" sz="2200" dirty="0" smtClean="0"/>
          </a:p>
          <a:p>
            <a:pPr marL="0" indent="0" algn="just">
              <a:buNone/>
            </a:pPr>
            <a:r>
              <a:rPr lang="fr-FR" sz="2200" dirty="0" smtClean="0"/>
              <a:t>Elle précise </a:t>
            </a:r>
            <a:r>
              <a:rPr lang="fr-FR" sz="2200" dirty="0"/>
              <a:t>la nécessité de mettre </a:t>
            </a:r>
            <a:r>
              <a:rPr lang="fr-FR" sz="2200" dirty="0" smtClean="0"/>
              <a:t>en place </a:t>
            </a:r>
            <a:r>
              <a:rPr lang="fr-FR" sz="2200" dirty="0"/>
              <a:t>un contrôle des installations d’ANC selon </a:t>
            </a:r>
            <a:r>
              <a:rPr lang="fr-FR" sz="2200" dirty="0" smtClean="0"/>
              <a:t>une périodicité </a:t>
            </a:r>
            <a:r>
              <a:rPr lang="fr-FR" sz="2200" dirty="0"/>
              <a:t>qui ne peut pas excéder 10 </a:t>
            </a:r>
            <a:r>
              <a:rPr lang="fr-FR" sz="2200" dirty="0" smtClean="0"/>
              <a:t>ans.</a:t>
            </a:r>
          </a:p>
          <a:p>
            <a:pPr marL="0" indent="0" algn="just">
              <a:buNone/>
            </a:pPr>
            <a:endParaRPr lang="fr-FR" sz="2200" dirty="0" smtClean="0"/>
          </a:p>
          <a:p>
            <a:pPr marL="0" indent="0" algn="just">
              <a:buNone/>
            </a:pPr>
            <a:r>
              <a:rPr lang="fr-FR" sz="2200" dirty="0" smtClean="0"/>
              <a:t>Elle a émis </a:t>
            </a:r>
            <a:r>
              <a:rPr lang="fr-FR" sz="2200" dirty="0"/>
              <a:t>des prescriptions dans </a:t>
            </a:r>
            <a:r>
              <a:rPr lang="fr-FR" sz="2200" dirty="0" smtClean="0"/>
              <a:t>le cadre </a:t>
            </a:r>
            <a:r>
              <a:rPr lang="fr-FR" sz="2200" dirty="0"/>
              <a:t>des ventes immobilières </a:t>
            </a:r>
            <a:r>
              <a:rPr lang="fr-FR" sz="2200" dirty="0" smtClean="0"/>
              <a:t>de maisons </a:t>
            </a:r>
            <a:r>
              <a:rPr lang="fr-FR" sz="2200" dirty="0"/>
              <a:t>d’habitation </a:t>
            </a:r>
            <a:r>
              <a:rPr lang="fr-FR" sz="2200" dirty="0" smtClean="0"/>
              <a:t>: </a:t>
            </a:r>
          </a:p>
          <a:p>
            <a:pPr marL="0" indent="0" algn="just">
              <a:buNone/>
            </a:pPr>
            <a:r>
              <a:rPr lang="fr-FR" sz="2200" dirty="0" smtClean="0"/>
              <a:t>le </a:t>
            </a:r>
            <a:r>
              <a:rPr lang="fr-FR" sz="2200" dirty="0"/>
              <a:t>propriétaire de l’installation a désormais l’obligation </a:t>
            </a:r>
            <a:r>
              <a:rPr lang="fr-FR" sz="2200" dirty="0" smtClean="0"/>
              <a:t>de fournir </a:t>
            </a:r>
            <a:r>
              <a:rPr lang="fr-FR" sz="2200" dirty="0"/>
              <a:t>le document issu du contrôle de l’ANC, daté </a:t>
            </a:r>
            <a:r>
              <a:rPr lang="fr-FR" sz="2200" dirty="0" smtClean="0"/>
              <a:t>de moins </a:t>
            </a:r>
            <a:r>
              <a:rPr lang="fr-FR" sz="2200" dirty="0"/>
              <a:t>de 3 ans.</a:t>
            </a:r>
          </a:p>
        </p:txBody>
      </p:sp>
      <p:sp>
        <p:nvSpPr>
          <p:cNvPr id="5" name="ZoneTexte 4"/>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2204648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052736"/>
            <a:ext cx="7024744" cy="829896"/>
          </a:xfrm>
        </p:spPr>
        <p:txBody>
          <a:bodyPr>
            <a:normAutofit/>
          </a:bodyPr>
          <a:lstStyle/>
          <a:p>
            <a:r>
              <a:rPr lang="fr-FR" sz="2400" dirty="0" smtClean="0"/>
              <a:t>Le diagnostic Assainissement</a:t>
            </a:r>
            <a:endParaRPr lang="fr-FR" sz="2400" dirty="0"/>
          </a:p>
        </p:txBody>
      </p:sp>
      <p:sp>
        <p:nvSpPr>
          <p:cNvPr id="3" name="Espace réservé du contenu 2"/>
          <p:cNvSpPr>
            <a:spLocks noGrp="1"/>
          </p:cNvSpPr>
          <p:nvPr>
            <p:ph idx="1"/>
          </p:nvPr>
        </p:nvSpPr>
        <p:spPr>
          <a:xfrm>
            <a:off x="1547664" y="2420888"/>
            <a:ext cx="5985229" cy="2788897"/>
          </a:xfrm>
        </p:spPr>
        <p:txBody>
          <a:bodyPr>
            <a:normAutofit fontScale="70000" lnSpcReduction="20000"/>
          </a:bodyPr>
          <a:lstStyle/>
          <a:p>
            <a:pPr marL="68580" indent="0">
              <a:buNone/>
            </a:pPr>
            <a:r>
              <a:rPr lang="fr-FR" sz="2200" b="1" dirty="0" smtClean="0"/>
              <a:t>Sont rôle :</a:t>
            </a:r>
          </a:p>
          <a:p>
            <a:pPr marL="68580" indent="0">
              <a:buNone/>
            </a:pPr>
            <a:endParaRPr lang="fr-FR" dirty="0" smtClean="0"/>
          </a:p>
          <a:p>
            <a:r>
              <a:rPr lang="fr-FR" dirty="0" smtClean="0"/>
              <a:t>Faire un état des lieux sur la collecte, le prétraitement, le traitement et l’évacuation des eaux usées </a:t>
            </a:r>
            <a:r>
              <a:rPr lang="fr-FR" dirty="0" smtClean="0"/>
              <a:t>générées </a:t>
            </a:r>
            <a:r>
              <a:rPr lang="fr-FR" dirty="0" smtClean="0"/>
              <a:t>par votre habitation.</a:t>
            </a:r>
          </a:p>
          <a:p>
            <a:pPr marL="0" indent="0">
              <a:buNone/>
            </a:pPr>
            <a:endParaRPr lang="fr-FR" dirty="0"/>
          </a:p>
          <a:p>
            <a:r>
              <a:rPr lang="fr-FR" dirty="0" smtClean="0"/>
              <a:t>Émettre un rapport décrivant les caractéristiques de votre installation accompagné de conseils techniques visant à améliorer son fonctionnement et son entretien.</a:t>
            </a:r>
            <a:endParaRPr lang="fr-FR" dirty="0"/>
          </a:p>
        </p:txBody>
      </p:sp>
      <p:sp>
        <p:nvSpPr>
          <p:cNvPr id="5" name="ZoneTexte 4"/>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3654502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052736"/>
            <a:ext cx="7560840" cy="4752528"/>
          </a:xfrm>
        </p:spPr>
        <p:txBody>
          <a:bodyPr>
            <a:normAutofit fontScale="70000" lnSpcReduction="20000"/>
          </a:bodyPr>
          <a:lstStyle/>
          <a:p>
            <a:pPr marL="68580" indent="0">
              <a:buNone/>
            </a:pPr>
            <a:r>
              <a:rPr lang="fr-FR" b="1" dirty="0" smtClean="0"/>
              <a:t>Son déroulement </a:t>
            </a:r>
            <a:r>
              <a:rPr lang="fr-FR" sz="2000" dirty="0" smtClean="0"/>
              <a:t>:</a:t>
            </a:r>
          </a:p>
          <a:p>
            <a:endParaRPr lang="fr-FR" sz="2000" dirty="0"/>
          </a:p>
          <a:p>
            <a:pPr algn="just"/>
            <a:r>
              <a:rPr lang="fr-FR" sz="2000" dirty="0" smtClean="0"/>
              <a:t>Vous recevrez un courrier proposant un rendez vous à une date et une heure donnée </a:t>
            </a:r>
            <a:r>
              <a:rPr lang="fr-FR" sz="2000" b="1" dirty="0" smtClean="0"/>
              <a:t>8  jours minimum  </a:t>
            </a:r>
            <a:r>
              <a:rPr lang="fr-FR" sz="2000" dirty="0" smtClean="0"/>
              <a:t>avant le passage du technicien.</a:t>
            </a:r>
          </a:p>
          <a:p>
            <a:pPr algn="just"/>
            <a:endParaRPr lang="fr-FR" sz="2000" dirty="0" smtClean="0"/>
          </a:p>
          <a:p>
            <a:pPr algn="just"/>
            <a:r>
              <a:rPr lang="fr-FR" sz="2000" dirty="0" smtClean="0"/>
              <a:t>Ce rendez vous peu être décalé selon vos impératifs professionnels ou privés. Pour cela n’oubliez pas de contacter le technicien au numéro de téléphone inscrit sur le courrier du rendez vous le plus tôt possible afin de faciliter le déroulement de la campagne de diagnostics.</a:t>
            </a:r>
          </a:p>
          <a:p>
            <a:pPr algn="just"/>
            <a:endParaRPr lang="fr-FR" sz="2000" dirty="0"/>
          </a:p>
          <a:p>
            <a:pPr algn="just"/>
            <a:r>
              <a:rPr lang="fr-FR" sz="2000" dirty="0" smtClean="0"/>
              <a:t>La durée de la visite est variable suivant l’état de l’installation. Elle ne dépassera pas </a:t>
            </a:r>
            <a:r>
              <a:rPr lang="fr-FR" sz="2000" b="1" dirty="0" smtClean="0"/>
              <a:t>une heure</a:t>
            </a:r>
            <a:r>
              <a:rPr lang="fr-FR" sz="2000" dirty="0" smtClean="0"/>
              <a:t>. La présence du propriétaire ou d’une personne renseignée sur le dispositif en place est indispensable.</a:t>
            </a:r>
          </a:p>
          <a:p>
            <a:pPr algn="just"/>
            <a:endParaRPr lang="fr-FR" sz="2000" dirty="0"/>
          </a:p>
          <a:p>
            <a:pPr algn="just"/>
            <a:r>
              <a:rPr lang="fr-FR" sz="2000" b="1" dirty="0" smtClean="0"/>
              <a:t>L’ensemble des ouvrages du dispositif d’assainissement non collectif devront être accessibles et visitables</a:t>
            </a:r>
            <a:r>
              <a:rPr lang="fr-FR" sz="2000" dirty="0" smtClean="0"/>
              <a:t>. Regards ouverts, fosse et bac à graisses déterrés, ouvertures dévissées, herbe fauchée.</a:t>
            </a:r>
          </a:p>
          <a:p>
            <a:pPr algn="just"/>
            <a:endParaRPr lang="fr-FR" sz="2000" dirty="0"/>
          </a:p>
          <a:p>
            <a:pPr algn="just"/>
            <a:r>
              <a:rPr lang="fr-FR" sz="2000" dirty="0" smtClean="0"/>
              <a:t>Toutes les pièces justifiant de l’entretien (facture de vidange, etc.) devront êtres présentées au technicien ainsi que les pièces renseignant sur la réalisation des ouvrages en place (facture de terrassier, photo, etc.).</a:t>
            </a:r>
          </a:p>
        </p:txBody>
      </p:sp>
      <p:sp>
        <p:nvSpPr>
          <p:cNvPr id="5" name="ZoneTexte 4"/>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235875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a:bodyPr>
          <a:lstStyle/>
          <a:p>
            <a:r>
              <a:rPr lang="fr-FR" sz="2400" dirty="0" smtClean="0"/>
              <a:t>Schéma général d’un dispositif d’ANC</a:t>
            </a:r>
            <a:endParaRPr lang="fr-FR" sz="2400" dirty="0"/>
          </a:p>
        </p:txBody>
      </p:sp>
      <p:pic>
        <p:nvPicPr>
          <p:cNvPr id="12" name="Espace réservé du contenu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1754" y="1484784"/>
            <a:ext cx="7958392" cy="4641379"/>
          </a:xfrm>
        </p:spPr>
      </p:pic>
      <p:sp>
        <p:nvSpPr>
          <p:cNvPr id="6" name="ZoneTexte 5"/>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700702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052736"/>
            <a:ext cx="7024744" cy="541864"/>
          </a:xfrm>
        </p:spPr>
        <p:txBody>
          <a:bodyPr>
            <a:normAutofit/>
          </a:bodyPr>
          <a:lstStyle/>
          <a:p>
            <a:r>
              <a:rPr lang="fr-FR" sz="2400" dirty="0" smtClean="0"/>
              <a:t>La collecte des eaux usées</a:t>
            </a:r>
            <a:endParaRPr lang="fr-FR" sz="2400" dirty="0"/>
          </a:p>
        </p:txBody>
      </p:sp>
      <p:sp>
        <p:nvSpPr>
          <p:cNvPr id="3" name="Espace réservé du contenu 2"/>
          <p:cNvSpPr>
            <a:spLocks noGrp="1"/>
          </p:cNvSpPr>
          <p:nvPr>
            <p:ph idx="1"/>
          </p:nvPr>
        </p:nvSpPr>
        <p:spPr>
          <a:xfrm>
            <a:off x="1475656" y="2276872"/>
            <a:ext cx="5976664" cy="2664296"/>
          </a:xfrm>
        </p:spPr>
        <p:txBody>
          <a:bodyPr>
            <a:normAutofit fontScale="70000" lnSpcReduction="20000"/>
          </a:bodyPr>
          <a:lstStyle/>
          <a:p>
            <a:r>
              <a:rPr lang="fr-FR" dirty="0" smtClean="0"/>
              <a:t>Elle comprend l’ensemble du réseaux qui achemine les eaux usées au dispositif de prétraitement.</a:t>
            </a:r>
          </a:p>
          <a:p>
            <a:pPr marL="68580" indent="0">
              <a:buNone/>
            </a:pPr>
            <a:endParaRPr lang="fr-FR" dirty="0" smtClean="0"/>
          </a:p>
          <a:p>
            <a:r>
              <a:rPr lang="fr-FR" dirty="0" smtClean="0"/>
              <a:t>On distingue les canalisations des eaux vannes (collecte des eaux issue des WC) et le réseaux des eaux ménagères (eaux grises), ainsi que les regards d’accès à ces canalisations.</a:t>
            </a:r>
          </a:p>
          <a:p>
            <a:pPr marL="68580" indent="0">
              <a:buNone/>
            </a:pPr>
            <a:endParaRPr lang="fr-FR" dirty="0" smtClean="0"/>
          </a:p>
          <a:p>
            <a:r>
              <a:rPr lang="fr-FR" dirty="0" smtClean="0"/>
              <a:t>Enfin les eaux pluviales doivent êtres strictement séparées du réseau d’assainissement non collectif </a:t>
            </a:r>
          </a:p>
          <a:p>
            <a:pPr marL="0" indent="0">
              <a:buNone/>
            </a:pPr>
            <a:endParaRPr lang="fr-FR" dirty="0"/>
          </a:p>
        </p:txBody>
      </p:sp>
      <p:sp>
        <p:nvSpPr>
          <p:cNvPr id="5" name="ZoneTexte 4"/>
          <p:cNvSpPr txBox="1"/>
          <p:nvPr/>
        </p:nvSpPr>
        <p:spPr>
          <a:xfrm>
            <a:off x="4788024" y="107340"/>
            <a:ext cx="3168352" cy="369332"/>
          </a:xfrm>
          <a:prstGeom prst="rect">
            <a:avLst/>
          </a:prstGeom>
          <a:noFill/>
        </p:spPr>
        <p:txBody>
          <a:bodyPr wrap="square" rtlCol="0">
            <a:spAutoFit/>
          </a:bodyPr>
          <a:lstStyle/>
          <a:p>
            <a:pPr algn="ctr"/>
            <a:r>
              <a:rPr lang="fr-FR" dirty="0" smtClean="0">
                <a:solidFill>
                  <a:schemeClr val="bg1"/>
                </a:solidFill>
              </a:rPr>
              <a:t>SAINT-GENEST-MALIFAUX</a:t>
            </a:r>
            <a:endParaRPr lang="fr-FR" dirty="0">
              <a:solidFill>
                <a:schemeClr val="bg1"/>
              </a:solidFill>
            </a:endParaRPr>
          </a:p>
        </p:txBody>
      </p:sp>
    </p:spTree>
    <p:extLst>
      <p:ext uri="{BB962C8B-B14F-4D97-AF65-F5344CB8AC3E}">
        <p14:creationId xmlns:p14="http://schemas.microsoft.com/office/powerpoint/2010/main" val="2328086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1150</TotalTime>
  <Words>1099</Words>
  <Application>Microsoft Office PowerPoint</Application>
  <PresentationFormat>Affichage à l'écran (4:3)</PresentationFormat>
  <Paragraphs>118</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Austin</vt:lpstr>
      <vt:lpstr>Présentation PowerPoint</vt:lpstr>
      <vt:lpstr>Présentation PowerPoint</vt:lpstr>
      <vt:lpstr>Rappel réglementaire</vt:lpstr>
      <vt:lpstr>Présentation PowerPoint</vt:lpstr>
      <vt:lpstr>Présentation PowerPoint</vt:lpstr>
      <vt:lpstr>Le diagnostic Assainissement</vt:lpstr>
      <vt:lpstr>Présentation PowerPoint</vt:lpstr>
      <vt:lpstr>Schéma général d’un dispositif d’ANC</vt:lpstr>
      <vt:lpstr>La collecte des eaux usées</vt:lpstr>
      <vt:lpstr>Le prétraitement ou traitement primaire</vt:lpstr>
      <vt:lpstr>Le traitement secondaire </vt:lpstr>
      <vt:lpstr>L’évacuation</vt:lpstr>
      <vt:lpstr>Les limites préconisées</vt:lpstr>
      <vt:lpstr> Les 4 types de filières principales.</vt:lpstr>
      <vt:lpstr>Présentation PowerPoint</vt:lpstr>
      <vt:lpstr>Présentation PowerPoint</vt:lpstr>
      <vt:lpstr>Les ventilations</vt:lpstr>
      <vt:lpstr>Les prestations réalisées par Holocène Environnement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dc:creator>
  <cp:lastModifiedBy>Valentin</cp:lastModifiedBy>
  <cp:revision>62</cp:revision>
  <dcterms:created xsi:type="dcterms:W3CDTF">2014-06-25T12:55:10Z</dcterms:created>
  <dcterms:modified xsi:type="dcterms:W3CDTF">2014-10-13T08:15:37Z</dcterms:modified>
</cp:coreProperties>
</file>